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C212EF-29E3-4CE2-923A-06DB21A41DB5}" type="datetimeFigureOut">
              <a:rPr lang="en-GB" smtClean="0"/>
              <a:t>30/04/2018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214666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C212EF-29E3-4CE2-923A-06DB21A41DB5}" type="datetimeFigureOut">
              <a:rPr lang="en-GB" smtClean="0"/>
              <a:t>30/04/2018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80475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C212EF-29E3-4CE2-923A-06DB21A41DB5}" type="datetimeFigureOut">
              <a:rPr lang="en-GB" smtClean="0"/>
              <a:t>30/04/2018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147685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C212EF-29E3-4CE2-923A-06DB21A41DB5}" type="datetimeFigureOut">
              <a:rPr lang="en-GB" smtClean="0"/>
              <a:t>30/04/2018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106829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C212EF-29E3-4CE2-923A-06DB21A41DB5}" type="datetimeFigureOut">
              <a:rPr lang="en-GB" smtClean="0"/>
              <a:t>30/04/2018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1704583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C212EF-29E3-4CE2-923A-06DB21A41DB5}" type="datetimeFigureOut">
              <a:rPr lang="en-GB" smtClean="0"/>
              <a:t>30/04/2018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1715655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C212EF-29E3-4CE2-923A-06DB21A41DB5}" type="datetimeFigureOut">
              <a:rPr lang="en-GB" smtClean="0"/>
              <a:t>30/04/2018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382355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C212EF-29E3-4CE2-923A-06DB21A41DB5}" type="datetimeFigureOut">
              <a:rPr lang="en-GB" smtClean="0"/>
              <a:t>30/04/2018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4192598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212EF-29E3-4CE2-923A-06DB21A41DB5}" type="datetimeFigureOut">
              <a:rPr lang="en-GB" smtClean="0"/>
              <a:t>30/04/2018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3780582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C212EF-29E3-4CE2-923A-06DB21A41DB5}" type="datetimeFigureOut">
              <a:rPr lang="en-GB" smtClean="0"/>
              <a:t>30/04/2018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946083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C212EF-29E3-4CE2-923A-06DB21A41DB5}" type="datetimeFigureOut">
              <a:rPr lang="en-GB" smtClean="0"/>
              <a:t>30/04/2018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68D4D-7E7C-437A-AFB4-2FC222EF5EFF}" type="slidenum">
              <a:rPr lang="en-GB" smtClean="0"/>
              <a:t>‹#›</a:t>
            </a:fld>
            <a:endParaRPr lang="en-GB"/>
          </a:p>
        </p:txBody>
      </p:sp>
    </p:spTree>
    <p:extLst>
      <p:ext uri="{BB962C8B-B14F-4D97-AF65-F5344CB8AC3E}">
        <p14:creationId xmlns:p14="http://schemas.microsoft.com/office/powerpoint/2010/main" val="389636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212EF-29E3-4CE2-923A-06DB21A41DB5}" type="datetimeFigureOut">
              <a:rPr lang="en-GB" smtClean="0"/>
              <a:t>30/04/2018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68D4D-7E7C-437A-AFB4-2FC222EF5EFF}" type="slidenum">
              <a:rPr lang="en-GB" smtClean="0"/>
              <a:t>‹#›</a:t>
            </a:fld>
            <a:endParaRPr lang="en-GB"/>
          </a:p>
        </p:txBody>
      </p:sp>
    </p:spTree>
    <p:extLst>
      <p:ext uri="{BB962C8B-B14F-4D97-AF65-F5344CB8AC3E}">
        <p14:creationId xmlns:p14="http://schemas.microsoft.com/office/powerpoint/2010/main" val="87680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046" y="-641123"/>
            <a:ext cx="11943806" cy="1581649"/>
          </a:xfrm>
        </p:spPr>
        <p:txBody>
          <a:bodyPr/>
          <a:lstStyle/>
          <a:p>
            <a:r>
              <a:rPr lang="en-GB" dirty="0" smtClean="0"/>
              <a:t>Investigating an engineered product</a:t>
            </a:r>
            <a:endParaRPr lang="en-GB" dirty="0"/>
          </a:p>
        </p:txBody>
      </p:sp>
      <p:sp>
        <p:nvSpPr>
          <p:cNvPr id="3" name="Subtitle 2"/>
          <p:cNvSpPr>
            <a:spLocks noGrp="1"/>
          </p:cNvSpPr>
          <p:nvPr>
            <p:ph type="subTitle" idx="1"/>
          </p:nvPr>
        </p:nvSpPr>
        <p:spPr>
          <a:xfrm>
            <a:off x="283029" y="806586"/>
            <a:ext cx="1180012" cy="421323"/>
          </a:xfrm>
        </p:spPr>
        <p:txBody>
          <a:bodyPr/>
          <a:lstStyle/>
          <a:p>
            <a:pPr algn="l"/>
            <a:r>
              <a:rPr lang="en-GB" dirty="0" smtClean="0"/>
              <a:t>Unit 2</a:t>
            </a:r>
            <a:endParaRPr lang="en-GB" dirty="0"/>
          </a:p>
        </p:txBody>
      </p:sp>
      <p:sp>
        <p:nvSpPr>
          <p:cNvPr id="4" name="TextBox 3"/>
          <p:cNvSpPr txBox="1"/>
          <p:nvPr/>
        </p:nvSpPr>
        <p:spPr>
          <a:xfrm>
            <a:off x="339633" y="1776548"/>
            <a:ext cx="9666514" cy="369332"/>
          </a:xfrm>
          <a:prstGeom prst="rect">
            <a:avLst/>
          </a:prstGeom>
          <a:noFill/>
        </p:spPr>
        <p:txBody>
          <a:bodyPr wrap="square" rtlCol="0">
            <a:spAutoFit/>
          </a:bodyPr>
          <a:lstStyle/>
          <a:p>
            <a:r>
              <a:rPr lang="en-GB" b="1" dirty="0" smtClean="0"/>
              <a:t>Learning Aim A: </a:t>
            </a:r>
            <a:r>
              <a:rPr lang="en-GB" dirty="0" smtClean="0"/>
              <a:t>Understand the performance requirements of an engineered product</a:t>
            </a:r>
          </a:p>
        </p:txBody>
      </p:sp>
      <p:sp>
        <p:nvSpPr>
          <p:cNvPr id="5" name="TextBox 4"/>
          <p:cNvSpPr txBox="1"/>
          <p:nvPr/>
        </p:nvSpPr>
        <p:spPr>
          <a:xfrm>
            <a:off x="339634" y="3151718"/>
            <a:ext cx="10241280" cy="1754326"/>
          </a:xfrm>
          <a:prstGeom prst="rect">
            <a:avLst/>
          </a:prstGeom>
          <a:noFill/>
        </p:spPr>
        <p:txBody>
          <a:bodyPr wrap="square" rtlCol="0">
            <a:spAutoFit/>
          </a:bodyPr>
          <a:lstStyle/>
          <a:p>
            <a:r>
              <a:rPr lang="en-GB" dirty="0" smtClean="0"/>
              <a:t>For the </a:t>
            </a:r>
            <a:r>
              <a:rPr lang="en-GB" b="1" dirty="0"/>
              <a:t>Learning Aim A</a:t>
            </a:r>
            <a:r>
              <a:rPr lang="en-GB" dirty="0" smtClean="0"/>
              <a:t> section of coursework you need to:	</a:t>
            </a:r>
          </a:p>
          <a:p>
            <a:r>
              <a:rPr lang="en-GB" dirty="0" smtClean="0"/>
              <a:t>	</a:t>
            </a:r>
          </a:p>
          <a:p>
            <a:pPr marL="342900" indent="-342900">
              <a:buAutoNum type="arabicPeriod"/>
            </a:pPr>
            <a:r>
              <a:rPr lang="en-GB" dirty="0" smtClean="0"/>
              <a:t>Analyse an engineered </a:t>
            </a:r>
            <a:r>
              <a:rPr lang="en-GB" i="1" dirty="0" smtClean="0"/>
              <a:t>product (look at it, take it apart, make judgments about it)</a:t>
            </a:r>
          </a:p>
          <a:p>
            <a:pPr marL="342900" indent="-342900">
              <a:buAutoNum type="arabicPeriod"/>
            </a:pPr>
            <a:endParaRPr lang="en-GB" i="1" dirty="0" smtClean="0"/>
          </a:p>
          <a:p>
            <a:r>
              <a:rPr lang="en-GB" dirty="0" smtClean="0"/>
              <a:t>2.    Write a technical specification for it. </a:t>
            </a:r>
            <a:r>
              <a:rPr lang="en-GB" i="1" dirty="0" smtClean="0"/>
              <a:t>(write a document that communicates the basic and advanced  technical requirements)</a:t>
            </a:r>
          </a:p>
        </p:txBody>
      </p:sp>
      <p:sp>
        <p:nvSpPr>
          <p:cNvPr id="6" name="TextBox 5"/>
          <p:cNvSpPr txBox="1"/>
          <p:nvPr/>
        </p:nvSpPr>
        <p:spPr>
          <a:xfrm>
            <a:off x="8281852" y="825026"/>
            <a:ext cx="3200399" cy="461665"/>
          </a:xfrm>
          <a:prstGeom prst="rect">
            <a:avLst/>
          </a:prstGeom>
          <a:noFill/>
        </p:spPr>
        <p:txBody>
          <a:bodyPr wrap="square" rtlCol="0">
            <a:spAutoFit/>
          </a:bodyPr>
          <a:lstStyle/>
          <a:p>
            <a:r>
              <a:rPr lang="en-GB" sz="2400" dirty="0" smtClean="0"/>
              <a:t>by </a:t>
            </a:r>
            <a:r>
              <a:rPr lang="en-GB" sz="2400" i="1" dirty="0" smtClean="0"/>
              <a:t>Your name goes here</a:t>
            </a:r>
            <a:endParaRPr lang="en-GB" sz="2400" i="1" dirty="0"/>
          </a:p>
        </p:txBody>
      </p:sp>
      <p:sp>
        <p:nvSpPr>
          <p:cNvPr id="7" name="TextBox 6"/>
          <p:cNvSpPr txBox="1"/>
          <p:nvPr/>
        </p:nvSpPr>
        <p:spPr>
          <a:xfrm>
            <a:off x="10006147" y="4588443"/>
            <a:ext cx="2338251" cy="2646878"/>
          </a:xfrm>
          <a:prstGeom prst="rect">
            <a:avLst/>
          </a:prstGeom>
          <a:noFill/>
        </p:spPr>
        <p:txBody>
          <a:bodyPr wrap="square" rtlCol="0">
            <a:spAutoFit/>
          </a:bodyPr>
          <a:lstStyle/>
          <a:p>
            <a:r>
              <a:rPr lang="en-GB" sz="16600" dirty="0" smtClean="0">
                <a:ln w="0"/>
                <a:solidFill>
                  <a:schemeClr val="accent1"/>
                </a:solidFill>
                <a:effectLst>
                  <a:outerShdw blurRad="38100" dist="25400" dir="5400000" algn="ctr" rotWithShape="0">
                    <a:srgbClr val="6E747A">
                      <a:alpha val="43000"/>
                    </a:srgbClr>
                  </a:outerShdw>
                </a:effectLst>
              </a:rPr>
              <a:t>A</a:t>
            </a:r>
            <a:endParaRPr lang="en-GB" sz="16600" dirty="0">
              <a:ln w="0"/>
              <a:solidFill>
                <a:schemeClr val="accent1"/>
              </a:solidFill>
              <a:effectLst>
                <a:outerShdw blurRad="38100" dist="25400" dir="5400000" algn="ctr" rotWithShape="0">
                  <a:srgbClr val="6E747A">
                    <a:alpha val="43000"/>
                  </a:srgbClr>
                </a:outerShdw>
              </a:effectLst>
            </a:endParaRPr>
          </a:p>
        </p:txBody>
      </p:sp>
      <p:pic>
        <p:nvPicPr>
          <p:cNvPr id="8" name="Picture 7"/>
          <p:cNvPicPr>
            <a:picLocks noChangeAspect="1"/>
          </p:cNvPicPr>
          <p:nvPr/>
        </p:nvPicPr>
        <p:blipFill>
          <a:blip r:embed="rId2"/>
          <a:stretch>
            <a:fillRect/>
          </a:stretch>
        </p:blipFill>
        <p:spPr>
          <a:xfrm>
            <a:off x="283029" y="4962525"/>
            <a:ext cx="8429625" cy="1895475"/>
          </a:xfrm>
          <a:prstGeom prst="rect">
            <a:avLst/>
          </a:prstGeom>
        </p:spPr>
      </p:pic>
    </p:spTree>
    <p:extLst>
      <p:ext uri="{BB962C8B-B14F-4D97-AF65-F5344CB8AC3E}">
        <p14:creationId xmlns:p14="http://schemas.microsoft.com/office/powerpoint/2010/main" val="1346155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9690"/>
            <a:ext cx="11943806" cy="680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6000" dirty="0" smtClean="0"/>
              <a:t>Investigating an engineered product</a:t>
            </a:r>
            <a:endParaRPr lang="en-GB" sz="6000" dirty="0"/>
          </a:p>
        </p:txBody>
      </p:sp>
      <p:sp>
        <p:nvSpPr>
          <p:cNvPr id="5" name="Subtitle 2"/>
          <p:cNvSpPr txBox="1">
            <a:spLocks/>
          </p:cNvSpPr>
          <p:nvPr/>
        </p:nvSpPr>
        <p:spPr>
          <a:xfrm>
            <a:off x="39189" y="652653"/>
            <a:ext cx="1180012" cy="42132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Unit 2</a:t>
            </a:r>
            <a:endParaRPr lang="en-GB" dirty="0"/>
          </a:p>
        </p:txBody>
      </p:sp>
      <p:sp>
        <p:nvSpPr>
          <p:cNvPr id="6" name="TextBox 5"/>
          <p:cNvSpPr txBox="1"/>
          <p:nvPr/>
        </p:nvSpPr>
        <p:spPr>
          <a:xfrm>
            <a:off x="339634" y="1466515"/>
            <a:ext cx="9666514" cy="646331"/>
          </a:xfrm>
          <a:prstGeom prst="rect">
            <a:avLst/>
          </a:prstGeom>
          <a:noFill/>
        </p:spPr>
        <p:txBody>
          <a:bodyPr wrap="square" rtlCol="0">
            <a:spAutoFit/>
          </a:bodyPr>
          <a:lstStyle/>
          <a:p>
            <a:r>
              <a:rPr lang="en-GB" b="1" dirty="0" smtClean="0"/>
              <a:t>Learning Aim C: </a:t>
            </a:r>
            <a:r>
              <a:rPr lang="en-GB" dirty="0" smtClean="0"/>
              <a:t>Understand the selection and use of manufacturing processes in an engineered product. </a:t>
            </a:r>
          </a:p>
        </p:txBody>
      </p:sp>
      <p:sp>
        <p:nvSpPr>
          <p:cNvPr id="7" name="TextBox 6"/>
          <p:cNvSpPr txBox="1"/>
          <p:nvPr/>
        </p:nvSpPr>
        <p:spPr>
          <a:xfrm>
            <a:off x="7998823" y="709973"/>
            <a:ext cx="3200399" cy="461665"/>
          </a:xfrm>
          <a:prstGeom prst="rect">
            <a:avLst/>
          </a:prstGeom>
          <a:noFill/>
        </p:spPr>
        <p:txBody>
          <a:bodyPr wrap="square" rtlCol="0">
            <a:spAutoFit/>
          </a:bodyPr>
          <a:lstStyle/>
          <a:p>
            <a:r>
              <a:rPr lang="en-GB" sz="2400" dirty="0" smtClean="0"/>
              <a:t>by Your name goes here</a:t>
            </a:r>
            <a:endParaRPr lang="en-GB" sz="2400" dirty="0"/>
          </a:p>
        </p:txBody>
      </p:sp>
      <p:sp>
        <p:nvSpPr>
          <p:cNvPr id="8" name="TextBox 7"/>
          <p:cNvSpPr txBox="1"/>
          <p:nvPr/>
        </p:nvSpPr>
        <p:spPr>
          <a:xfrm>
            <a:off x="339634" y="2112846"/>
            <a:ext cx="10241280" cy="2492990"/>
          </a:xfrm>
          <a:prstGeom prst="rect">
            <a:avLst/>
          </a:prstGeom>
          <a:noFill/>
        </p:spPr>
        <p:txBody>
          <a:bodyPr wrap="square" rtlCol="0">
            <a:spAutoFit/>
          </a:bodyPr>
          <a:lstStyle/>
          <a:p>
            <a:r>
              <a:rPr lang="en-GB" dirty="0" smtClean="0"/>
              <a:t>For the </a:t>
            </a:r>
            <a:r>
              <a:rPr lang="en-GB" b="1" dirty="0"/>
              <a:t>Learning Aim C</a:t>
            </a:r>
            <a:r>
              <a:rPr lang="en-GB" dirty="0" smtClean="0"/>
              <a:t> section of coursework you need to:	</a:t>
            </a:r>
          </a:p>
          <a:p>
            <a:r>
              <a:rPr lang="en-GB" dirty="0" smtClean="0"/>
              <a:t>Produce a written report of two or more production processes including diagrams and technical information that includes:</a:t>
            </a:r>
            <a:endParaRPr lang="en-GB" i="1" dirty="0" smtClean="0"/>
          </a:p>
          <a:p>
            <a:pPr marL="342900" indent="-342900">
              <a:buAutoNum type="arabicPeriod"/>
            </a:pPr>
            <a:endParaRPr lang="en-GB" i="1" dirty="0" smtClean="0"/>
          </a:p>
          <a:p>
            <a:pPr marL="342900" indent="-342900">
              <a:lnSpc>
                <a:spcPct val="150000"/>
              </a:lnSpc>
              <a:buAutoNum type="arabicPeriod"/>
            </a:pPr>
            <a:r>
              <a:rPr lang="en-GB" sz="1400" i="1" dirty="0" smtClean="0"/>
              <a:t>A description of the processes used in the manufacturing of two different components. </a:t>
            </a:r>
          </a:p>
          <a:p>
            <a:pPr marL="342900" indent="-342900">
              <a:lnSpc>
                <a:spcPct val="150000"/>
              </a:lnSpc>
              <a:buAutoNum type="arabicPeriod"/>
            </a:pPr>
            <a:r>
              <a:rPr lang="en-GB" sz="1400" i="1" dirty="0" smtClean="0"/>
              <a:t>Justification of why these processes were used, and why they were suitable for the product.</a:t>
            </a:r>
          </a:p>
          <a:p>
            <a:pPr marL="342900" indent="-342900">
              <a:lnSpc>
                <a:spcPct val="150000"/>
              </a:lnSpc>
              <a:buAutoNum type="arabicPeriod"/>
            </a:pPr>
            <a:r>
              <a:rPr lang="en-GB" sz="1400" i="1" dirty="0" smtClean="0"/>
              <a:t>Environmental impact analysis of  processes used that includes energy, resources, waste production and pollution</a:t>
            </a:r>
          </a:p>
          <a:p>
            <a:pPr marL="342900" indent="-342900">
              <a:lnSpc>
                <a:spcPct val="150000"/>
              </a:lnSpc>
              <a:buAutoNum type="arabicPeriod"/>
            </a:pPr>
            <a:r>
              <a:rPr lang="en-GB" sz="1400" i="1" dirty="0" smtClean="0"/>
              <a:t>A summary that evaluates the advantages and disadvantages based on the findings from earlier on in the report.</a:t>
            </a:r>
          </a:p>
        </p:txBody>
      </p:sp>
      <p:sp>
        <p:nvSpPr>
          <p:cNvPr id="9" name="TextBox 8"/>
          <p:cNvSpPr txBox="1"/>
          <p:nvPr/>
        </p:nvSpPr>
        <p:spPr>
          <a:xfrm>
            <a:off x="10470604" y="4559414"/>
            <a:ext cx="2338251" cy="2646878"/>
          </a:xfrm>
          <a:prstGeom prst="rect">
            <a:avLst/>
          </a:prstGeom>
          <a:noFill/>
        </p:spPr>
        <p:txBody>
          <a:bodyPr wrap="square" rtlCol="0">
            <a:spAutoFit/>
          </a:bodyPr>
          <a:lstStyle/>
          <a:p>
            <a:r>
              <a:rPr lang="en-GB" sz="16600" dirty="0">
                <a:ln w="0"/>
                <a:solidFill>
                  <a:schemeClr val="accent1"/>
                </a:solidFill>
                <a:effectLst>
                  <a:outerShdw blurRad="38100" dist="25400" dir="5400000" algn="ctr" rotWithShape="0">
                    <a:srgbClr val="6E747A">
                      <a:alpha val="43000"/>
                    </a:srgbClr>
                  </a:outerShdw>
                </a:effectLst>
              </a:rPr>
              <a:t>C</a:t>
            </a:r>
          </a:p>
        </p:txBody>
      </p:sp>
      <p:pic>
        <p:nvPicPr>
          <p:cNvPr id="2" name="Picture 1"/>
          <p:cNvPicPr>
            <a:picLocks noChangeAspect="1"/>
          </p:cNvPicPr>
          <p:nvPr/>
        </p:nvPicPr>
        <p:blipFill>
          <a:blip r:embed="rId2"/>
          <a:stretch>
            <a:fillRect/>
          </a:stretch>
        </p:blipFill>
        <p:spPr>
          <a:xfrm>
            <a:off x="339634" y="4605836"/>
            <a:ext cx="6307351" cy="2217814"/>
          </a:xfrm>
          <a:prstGeom prst="rect">
            <a:avLst/>
          </a:prstGeom>
        </p:spPr>
      </p:pic>
    </p:spTree>
    <p:extLst>
      <p:ext uri="{BB962C8B-B14F-4D97-AF65-F5344CB8AC3E}">
        <p14:creationId xmlns:p14="http://schemas.microsoft.com/office/powerpoint/2010/main" val="3525928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41797202"/>
              </p:ext>
            </p:extLst>
          </p:nvPr>
        </p:nvGraphicFramePr>
        <p:xfrm>
          <a:off x="210461" y="732208"/>
          <a:ext cx="9599745" cy="5969038"/>
        </p:xfrm>
        <a:graphic>
          <a:graphicData uri="http://schemas.openxmlformats.org/drawingml/2006/table">
            <a:tbl>
              <a:tblPr firstRow="1" bandRow="1">
                <a:tableStyleId>{5C22544A-7EE6-4342-B048-85BDC9FD1C3A}</a:tableStyleId>
              </a:tblPr>
              <a:tblGrid>
                <a:gridCol w="1809408">
                  <a:extLst>
                    <a:ext uri="{9D8B030D-6E8A-4147-A177-3AD203B41FA5}">
                      <a16:colId xmlns:a16="http://schemas.microsoft.com/office/drawing/2014/main" val="526167060"/>
                    </a:ext>
                  </a:extLst>
                </a:gridCol>
                <a:gridCol w="1224668">
                  <a:extLst>
                    <a:ext uri="{9D8B030D-6E8A-4147-A177-3AD203B41FA5}">
                      <a16:colId xmlns:a16="http://schemas.microsoft.com/office/drawing/2014/main" val="1420209405"/>
                    </a:ext>
                  </a:extLst>
                </a:gridCol>
                <a:gridCol w="3476575">
                  <a:extLst>
                    <a:ext uri="{9D8B030D-6E8A-4147-A177-3AD203B41FA5}">
                      <a16:colId xmlns:a16="http://schemas.microsoft.com/office/drawing/2014/main" val="2976842063"/>
                    </a:ext>
                  </a:extLst>
                </a:gridCol>
                <a:gridCol w="3089094">
                  <a:extLst>
                    <a:ext uri="{9D8B030D-6E8A-4147-A177-3AD203B41FA5}">
                      <a16:colId xmlns:a16="http://schemas.microsoft.com/office/drawing/2014/main" val="1415444798"/>
                    </a:ext>
                  </a:extLst>
                </a:gridCol>
              </a:tblGrid>
              <a:tr h="51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Process</a:t>
                      </a:r>
                    </a:p>
                  </a:txBody>
                  <a:tcPr/>
                </a:tc>
                <a:tc>
                  <a:txBody>
                    <a:bodyPr/>
                    <a:lstStyle/>
                    <a:p>
                      <a:pPr algn="l"/>
                      <a:r>
                        <a:rPr lang="en-GB" sz="1800" dirty="0" smtClean="0"/>
                        <a:t>Part </a:t>
                      </a:r>
                      <a:endParaRPr lang="en-GB" sz="1800" dirty="0"/>
                    </a:p>
                  </a:txBody>
                  <a:tcPr/>
                </a:tc>
                <a:tc>
                  <a:txBody>
                    <a:bodyPr/>
                    <a:lstStyle/>
                    <a:p>
                      <a:pPr algn="l"/>
                      <a:r>
                        <a:rPr lang="en-GB" sz="1800" dirty="0" smtClean="0"/>
                        <a:t>Description of</a:t>
                      </a:r>
                      <a:r>
                        <a:rPr lang="en-GB" sz="1800" baseline="0" dirty="0" smtClean="0"/>
                        <a:t> process </a:t>
                      </a:r>
                      <a:endParaRPr lang="en-GB" sz="1800" dirty="0"/>
                    </a:p>
                  </a:txBody>
                  <a:tcPr/>
                </a:tc>
                <a:tc>
                  <a:txBody>
                    <a:bodyPr/>
                    <a:lstStyle/>
                    <a:p>
                      <a:pPr algn="l"/>
                      <a:r>
                        <a:rPr lang="en-GB" sz="1800" dirty="0" smtClean="0"/>
                        <a:t>Justification</a:t>
                      </a:r>
                      <a:endParaRPr lang="en-GB" sz="1800" dirty="0"/>
                    </a:p>
                  </a:txBody>
                  <a:tcPr/>
                </a:tc>
                <a:extLst>
                  <a:ext uri="{0D108BD9-81ED-4DB2-BD59-A6C34878D82A}">
                    <a16:rowId xmlns:a16="http://schemas.microsoft.com/office/drawing/2014/main" val="1086562376"/>
                  </a:ext>
                </a:extLst>
              </a:tr>
              <a:tr h="1396129">
                <a:tc>
                  <a:txBody>
                    <a:bodyPr/>
                    <a:lstStyle/>
                    <a:p>
                      <a:pPr algn="l"/>
                      <a:r>
                        <a:rPr lang="en-GB" sz="1400" dirty="0" smtClean="0"/>
                        <a:t>Electrical</a:t>
                      </a:r>
                      <a:r>
                        <a:rPr lang="en-GB" sz="1400" baseline="0" dirty="0" smtClean="0"/>
                        <a:t> soldering </a:t>
                      </a:r>
                      <a:endParaRPr lang="en-GB" sz="1400" dirty="0"/>
                    </a:p>
                  </a:txBody>
                  <a:tcPr/>
                </a:tc>
                <a:tc>
                  <a:txBody>
                    <a:bodyPr/>
                    <a:lstStyle/>
                    <a:p>
                      <a:pPr algn="l"/>
                      <a:r>
                        <a:rPr lang="en-GB" sz="1400" dirty="0" smtClean="0"/>
                        <a:t>Motor</a:t>
                      </a:r>
                      <a:r>
                        <a:rPr lang="en-GB" sz="1400" baseline="0" dirty="0" smtClean="0"/>
                        <a:t> and parts</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smtClean="0"/>
                        <a:t>Electrical</a:t>
                      </a:r>
                      <a:r>
                        <a:rPr lang="en-GB" sz="1400" i="1" baseline="0" dirty="0" smtClean="0"/>
                        <a:t> soldering  is</a:t>
                      </a:r>
                      <a:endParaRPr lang="en-GB" sz="1400" i="1" dirty="0"/>
                    </a:p>
                  </a:txBody>
                  <a:tcPr/>
                </a:tc>
                <a:tc>
                  <a:txBody>
                    <a:bodyPr/>
                    <a:lstStyle/>
                    <a:p>
                      <a:pPr algn="l"/>
                      <a:r>
                        <a:rPr lang="en-GB" sz="1400" i="1" dirty="0" smtClean="0"/>
                        <a:t>This</a:t>
                      </a:r>
                      <a:r>
                        <a:rPr lang="en-GB" sz="1400" i="1" baseline="0" dirty="0" smtClean="0"/>
                        <a:t> component needed the soldering process because…</a:t>
                      </a:r>
                    </a:p>
                    <a:p>
                      <a:pPr algn="l"/>
                      <a:endParaRPr lang="en-GB" sz="1400" i="1" baseline="0" dirty="0" smtClean="0"/>
                    </a:p>
                    <a:p>
                      <a:pPr algn="l"/>
                      <a:r>
                        <a:rPr lang="en-GB" sz="1400" i="1" baseline="0" dirty="0" smtClean="0"/>
                        <a:t>Soldering was suitable for this component because…</a:t>
                      </a:r>
                      <a:endParaRPr lang="en-GB" sz="1400" i="1" dirty="0"/>
                    </a:p>
                  </a:txBody>
                  <a:tcPr/>
                </a:tc>
                <a:extLst>
                  <a:ext uri="{0D108BD9-81ED-4DB2-BD59-A6C34878D82A}">
                    <a16:rowId xmlns:a16="http://schemas.microsoft.com/office/drawing/2014/main" val="1839814493"/>
                  </a:ext>
                </a:extLst>
              </a:tr>
              <a:tr h="1396129">
                <a:tc>
                  <a:txBody>
                    <a:bodyPr/>
                    <a:lstStyle/>
                    <a:p>
                      <a:pPr algn="l"/>
                      <a:r>
                        <a:rPr lang="en-GB" sz="1400" dirty="0" smtClean="0"/>
                        <a:t>Injection</a:t>
                      </a:r>
                      <a:r>
                        <a:rPr lang="en-GB" sz="1400" baseline="0" dirty="0" smtClean="0"/>
                        <a:t> moulding </a:t>
                      </a:r>
                      <a:endParaRPr lang="en-GB" sz="1400" dirty="0"/>
                    </a:p>
                  </a:txBody>
                  <a:tcPr/>
                </a:tc>
                <a:tc>
                  <a:txBody>
                    <a:bodyPr/>
                    <a:lstStyle/>
                    <a:p>
                      <a:pPr algn="l"/>
                      <a:r>
                        <a:rPr lang="en-GB" sz="1400" dirty="0" smtClean="0"/>
                        <a:t>Clips and retaining</a:t>
                      </a:r>
                      <a:r>
                        <a:rPr lang="en-GB" sz="1400" baseline="0" dirty="0" smtClean="0"/>
                        <a:t> plate. Ball top. </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smtClean="0"/>
                        <a:t>Injection</a:t>
                      </a:r>
                      <a:r>
                        <a:rPr lang="en-GB" sz="1400" i="1" baseline="0" dirty="0" smtClean="0"/>
                        <a:t> moulding 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1" dirty="0" smtClean="0"/>
                    </a:p>
                    <a:p>
                      <a:pPr algn="l"/>
                      <a:endParaRPr lang="en-GB" sz="1400" i="1" dirty="0"/>
                    </a:p>
                  </a:txBody>
                  <a:tcPr/>
                </a:tc>
                <a:tc>
                  <a:txBody>
                    <a:bodyPr/>
                    <a:lstStyle/>
                    <a:p>
                      <a:pPr algn="l"/>
                      <a:r>
                        <a:rPr lang="en-GB" sz="1400" i="1" dirty="0" smtClean="0"/>
                        <a:t>This</a:t>
                      </a:r>
                      <a:r>
                        <a:rPr lang="en-GB" sz="1400" i="1" baseline="0" dirty="0" smtClean="0"/>
                        <a:t> component needed the injection moulding process because…</a:t>
                      </a:r>
                    </a:p>
                    <a:p>
                      <a:pPr algn="l"/>
                      <a:endParaRPr lang="en-GB" sz="1400" i="1" baseline="0" dirty="0" smtClean="0"/>
                    </a:p>
                    <a:p>
                      <a:pPr algn="l"/>
                      <a:r>
                        <a:rPr lang="en-GB" sz="1400" i="1" baseline="0" dirty="0" smtClean="0"/>
                        <a:t>Injection moulding was suitable for this component because …</a:t>
                      </a:r>
                      <a:endParaRPr lang="en-GB" sz="1400" i="1" dirty="0" smtClean="0"/>
                    </a:p>
                  </a:txBody>
                  <a:tcPr/>
                </a:tc>
                <a:extLst>
                  <a:ext uri="{0D108BD9-81ED-4DB2-BD59-A6C34878D82A}">
                    <a16:rowId xmlns:a16="http://schemas.microsoft.com/office/drawing/2014/main" val="537275775"/>
                  </a:ext>
                </a:extLst>
              </a:tr>
              <a:tr h="1396129">
                <a:tc>
                  <a:txBody>
                    <a:bodyPr/>
                    <a:lstStyle/>
                    <a:p>
                      <a:pPr algn="l"/>
                      <a:r>
                        <a:rPr lang="en-GB" sz="1400" dirty="0" smtClean="0"/>
                        <a:t>Plasma cutting</a:t>
                      </a:r>
                      <a:endParaRPr lang="en-GB" sz="1400" dirty="0"/>
                    </a:p>
                  </a:txBody>
                  <a:tcPr/>
                </a:tc>
                <a:tc>
                  <a:txBody>
                    <a:bodyPr/>
                    <a:lstStyle/>
                    <a:p>
                      <a:pPr algn="l"/>
                      <a:r>
                        <a:rPr lang="en-GB" sz="1400" dirty="0" smtClean="0"/>
                        <a:t>Metal plate / Plywood carcass</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smtClean="0"/>
                        <a:t>Sheet metal die</a:t>
                      </a:r>
                      <a:r>
                        <a:rPr lang="en-GB" sz="1400" i="1" baseline="0" dirty="0" smtClean="0"/>
                        <a:t> cutting is…</a:t>
                      </a:r>
                      <a:endParaRPr lang="en-GB" sz="1400" i="1" dirty="0" smtClean="0"/>
                    </a:p>
                    <a:p>
                      <a:pPr algn="l"/>
                      <a:endParaRPr lang="en-GB" sz="1400" i="1" dirty="0"/>
                    </a:p>
                  </a:txBody>
                  <a:tcPr/>
                </a:tc>
                <a:tc>
                  <a:txBody>
                    <a:bodyPr/>
                    <a:lstStyle/>
                    <a:p>
                      <a:pPr algn="l"/>
                      <a:r>
                        <a:rPr lang="en-GB" sz="1400" i="1" dirty="0" smtClean="0"/>
                        <a:t>This</a:t>
                      </a:r>
                      <a:r>
                        <a:rPr lang="en-GB" sz="1400" i="1" baseline="0" dirty="0" smtClean="0"/>
                        <a:t> component needed the die cutting process because…</a:t>
                      </a:r>
                    </a:p>
                    <a:p>
                      <a:pPr algn="l"/>
                      <a:endParaRPr lang="en-GB" sz="1400" i="1" baseline="0" dirty="0" smtClean="0"/>
                    </a:p>
                    <a:p>
                      <a:pPr algn="l"/>
                      <a:r>
                        <a:rPr lang="en-GB" sz="1400" i="1" baseline="0" dirty="0" smtClean="0"/>
                        <a:t>Die cutting was suitable for this component because …</a:t>
                      </a:r>
                      <a:endParaRPr lang="en-GB" sz="1400" i="1" dirty="0" smtClean="0"/>
                    </a:p>
                  </a:txBody>
                  <a:tcPr/>
                </a:tc>
                <a:extLst>
                  <a:ext uri="{0D108BD9-81ED-4DB2-BD59-A6C34878D82A}">
                    <a16:rowId xmlns:a16="http://schemas.microsoft.com/office/drawing/2014/main" val="2334392174"/>
                  </a:ext>
                </a:extLst>
              </a:tr>
              <a:tr h="1269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Vacuum forming</a:t>
                      </a:r>
                      <a:endParaRPr lang="en-GB" sz="1400" dirty="0" smtClean="0"/>
                    </a:p>
                    <a:p>
                      <a:pPr algn="l"/>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Pi Case, Buttons</a:t>
                      </a:r>
                      <a:endParaRPr lang="en-GB" sz="1400" dirty="0" smtClean="0"/>
                    </a:p>
                    <a:p>
                      <a:pPr algn="l"/>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Vacuum forming is…..</a:t>
                      </a:r>
                      <a:endParaRPr lang="en-GB"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1" dirty="0"/>
                    </a:p>
                  </a:txBody>
                  <a:tcPr/>
                </a:tc>
                <a:tc>
                  <a:txBody>
                    <a:bodyPr/>
                    <a:lstStyle/>
                    <a:p>
                      <a:pPr algn="l"/>
                      <a:r>
                        <a:rPr lang="en-GB" sz="1400" i="1" dirty="0" smtClean="0"/>
                        <a:t>This</a:t>
                      </a:r>
                      <a:r>
                        <a:rPr lang="en-GB" sz="1400" i="1" baseline="0" dirty="0" smtClean="0"/>
                        <a:t> component needed the vacuum forming process because…</a:t>
                      </a:r>
                    </a:p>
                    <a:p>
                      <a:pPr algn="l"/>
                      <a:endParaRPr lang="en-GB" sz="1400" i="1" baseline="0" dirty="0" smtClean="0"/>
                    </a:p>
                    <a:p>
                      <a:pPr algn="l"/>
                      <a:r>
                        <a:rPr lang="en-GB" sz="1400" i="1" baseline="0" dirty="0" smtClean="0"/>
                        <a:t>Vacuum forming was suitable for this component because …</a:t>
                      </a:r>
                      <a:endParaRPr lang="en-GB" sz="1400" i="1" dirty="0" smtClean="0"/>
                    </a:p>
                  </a:txBody>
                  <a:tcPr/>
                </a:tc>
                <a:extLst>
                  <a:ext uri="{0D108BD9-81ED-4DB2-BD59-A6C34878D82A}">
                    <a16:rowId xmlns:a16="http://schemas.microsoft.com/office/drawing/2014/main" val="979115508"/>
                  </a:ext>
                </a:extLst>
              </a:tr>
            </a:tbl>
          </a:graphicData>
        </a:graphic>
      </p:graphicFrame>
      <p:sp>
        <p:nvSpPr>
          <p:cNvPr id="7" name="TextBox 6"/>
          <p:cNvSpPr txBox="1"/>
          <p:nvPr/>
        </p:nvSpPr>
        <p:spPr>
          <a:xfrm>
            <a:off x="209739" y="0"/>
            <a:ext cx="10530832" cy="646331"/>
          </a:xfrm>
          <a:prstGeom prst="rect">
            <a:avLst/>
          </a:prstGeom>
          <a:noFill/>
        </p:spPr>
        <p:txBody>
          <a:bodyPr wrap="square" rtlCol="0">
            <a:spAutoFit/>
          </a:bodyPr>
          <a:lstStyle/>
          <a:p>
            <a:r>
              <a:rPr lang="en-GB" sz="3600" dirty="0"/>
              <a:t>P</a:t>
            </a:r>
            <a:r>
              <a:rPr lang="en-GB" sz="3600" dirty="0" smtClean="0"/>
              <a:t>roduction process </a:t>
            </a:r>
            <a:r>
              <a:rPr lang="en-GB" sz="3600" dirty="0"/>
              <a:t>a</a:t>
            </a:r>
            <a:r>
              <a:rPr lang="en-GB" sz="3600" dirty="0" smtClean="0"/>
              <a:t>nalysis – Component 2</a:t>
            </a:r>
            <a:endParaRPr lang="en-GB" sz="3600" dirty="0"/>
          </a:p>
        </p:txBody>
      </p:sp>
      <p:sp>
        <p:nvSpPr>
          <p:cNvPr id="8" name="TextBox 7"/>
          <p:cNvSpPr txBox="1"/>
          <p:nvPr/>
        </p:nvSpPr>
        <p:spPr>
          <a:xfrm>
            <a:off x="9840686" y="646331"/>
            <a:ext cx="2351314" cy="3139321"/>
          </a:xfrm>
          <a:prstGeom prst="rect">
            <a:avLst/>
          </a:prstGeom>
          <a:noFill/>
        </p:spPr>
        <p:txBody>
          <a:bodyPr wrap="square" rtlCol="0">
            <a:spAutoFit/>
          </a:bodyPr>
          <a:lstStyle/>
          <a:p>
            <a:r>
              <a:rPr lang="en-GB" b="1" i="1" dirty="0" smtClean="0"/>
              <a:t>Task 1:</a:t>
            </a:r>
          </a:p>
          <a:p>
            <a:r>
              <a:rPr lang="en-GB" i="1" dirty="0" smtClean="0"/>
              <a:t>Select two of the four processes and use the sentence starters and your own research to complete the descriptions of each process and then justify (give clear reasons for) why each process was selected</a:t>
            </a:r>
            <a:endParaRPr lang="en-GB" i="1" dirty="0"/>
          </a:p>
        </p:txBody>
      </p:sp>
    </p:spTree>
    <p:extLst>
      <p:ext uri="{BB962C8B-B14F-4D97-AF65-F5344CB8AC3E}">
        <p14:creationId xmlns:p14="http://schemas.microsoft.com/office/powerpoint/2010/main" val="3441892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662" y="184458"/>
            <a:ext cx="5386251" cy="923330"/>
          </a:xfrm>
          <a:prstGeom prst="rect">
            <a:avLst/>
          </a:prstGeom>
          <a:noFill/>
        </p:spPr>
        <p:txBody>
          <a:bodyPr wrap="square" rtlCol="0">
            <a:spAutoFit/>
          </a:bodyPr>
          <a:lstStyle/>
          <a:p>
            <a:r>
              <a:rPr lang="en-GB" b="1" i="1" dirty="0" smtClean="0"/>
              <a:t>Task 2:</a:t>
            </a:r>
          </a:p>
          <a:p>
            <a:r>
              <a:rPr lang="en-GB" i="1" dirty="0" smtClean="0"/>
              <a:t>Use diagrams and a written explanation of the Injection moulding process to explain how it works.</a:t>
            </a:r>
            <a:endParaRPr lang="en-GB" i="1" dirty="0"/>
          </a:p>
        </p:txBody>
      </p:sp>
    </p:spTree>
    <p:extLst>
      <p:ext uri="{BB962C8B-B14F-4D97-AF65-F5344CB8AC3E}">
        <p14:creationId xmlns:p14="http://schemas.microsoft.com/office/powerpoint/2010/main" val="260316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662" y="184458"/>
            <a:ext cx="8884195" cy="923330"/>
          </a:xfrm>
          <a:prstGeom prst="rect">
            <a:avLst/>
          </a:prstGeom>
          <a:noFill/>
        </p:spPr>
        <p:txBody>
          <a:bodyPr wrap="square" rtlCol="0">
            <a:spAutoFit/>
          </a:bodyPr>
          <a:lstStyle/>
          <a:p>
            <a:r>
              <a:rPr lang="en-GB" b="1" i="1" dirty="0" smtClean="0"/>
              <a:t>Task 3:</a:t>
            </a:r>
          </a:p>
          <a:p>
            <a:r>
              <a:rPr lang="en-GB" i="1" dirty="0" smtClean="0"/>
              <a:t>Use diagrams and a written explanation of the </a:t>
            </a:r>
            <a:r>
              <a:rPr lang="en-GB" dirty="0"/>
              <a:t>Plasma and laser cutting</a:t>
            </a:r>
          </a:p>
          <a:p>
            <a:r>
              <a:rPr lang="en-GB" i="1" dirty="0" smtClean="0"/>
              <a:t> process to explain how they works.</a:t>
            </a:r>
            <a:endParaRPr lang="en-GB" i="1" dirty="0"/>
          </a:p>
        </p:txBody>
      </p:sp>
    </p:spTree>
    <p:extLst>
      <p:ext uri="{BB962C8B-B14F-4D97-AF65-F5344CB8AC3E}">
        <p14:creationId xmlns:p14="http://schemas.microsoft.com/office/powerpoint/2010/main" val="858740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15" y="-201403"/>
            <a:ext cx="11509829" cy="830997"/>
          </a:xfrm>
          <a:prstGeom prst="rect">
            <a:avLst/>
          </a:prstGeom>
        </p:spPr>
        <p:txBody>
          <a:bodyPr wrap="square">
            <a:spAutoFit/>
          </a:bodyPr>
          <a:lstStyle/>
          <a:p>
            <a:pPr>
              <a:lnSpc>
                <a:spcPct val="150000"/>
              </a:lnSpc>
            </a:pPr>
            <a:r>
              <a:rPr lang="en-GB" sz="3200" dirty="0"/>
              <a:t>Environmental impact analysis of  processes </a:t>
            </a:r>
            <a:r>
              <a:rPr lang="en-GB" sz="3200" dirty="0" smtClean="0"/>
              <a:t>used</a:t>
            </a:r>
            <a:endParaRPr lang="en-GB" sz="3200" dirty="0"/>
          </a:p>
        </p:txBody>
      </p:sp>
      <p:graphicFrame>
        <p:nvGraphicFramePr>
          <p:cNvPr id="6" name="Table 5"/>
          <p:cNvGraphicFramePr>
            <a:graphicFrameLocks noGrp="1"/>
          </p:cNvGraphicFramePr>
          <p:nvPr>
            <p:extLst>
              <p:ext uri="{D42A27DB-BD31-4B8C-83A1-F6EECF244321}">
                <p14:modId xmlns:p14="http://schemas.microsoft.com/office/powerpoint/2010/main" val="3947287116"/>
              </p:ext>
            </p:extLst>
          </p:nvPr>
        </p:nvGraphicFramePr>
        <p:xfrm>
          <a:off x="0" y="493631"/>
          <a:ext cx="10798630" cy="6364369"/>
        </p:xfrm>
        <a:graphic>
          <a:graphicData uri="http://schemas.openxmlformats.org/drawingml/2006/table">
            <a:tbl>
              <a:tblPr firstRow="1" bandRow="1">
                <a:tableStyleId>{5C22544A-7EE6-4342-B048-85BDC9FD1C3A}</a:tableStyleId>
              </a:tblPr>
              <a:tblGrid>
                <a:gridCol w="1407887">
                  <a:extLst>
                    <a:ext uri="{9D8B030D-6E8A-4147-A177-3AD203B41FA5}">
                      <a16:colId xmlns:a16="http://schemas.microsoft.com/office/drawing/2014/main" val="526167060"/>
                    </a:ext>
                  </a:extLst>
                </a:gridCol>
                <a:gridCol w="2264229">
                  <a:extLst>
                    <a:ext uri="{9D8B030D-6E8A-4147-A177-3AD203B41FA5}">
                      <a16:colId xmlns:a16="http://schemas.microsoft.com/office/drawing/2014/main" val="1420209405"/>
                    </a:ext>
                  </a:extLst>
                </a:gridCol>
                <a:gridCol w="2540000">
                  <a:extLst>
                    <a:ext uri="{9D8B030D-6E8A-4147-A177-3AD203B41FA5}">
                      <a16:colId xmlns:a16="http://schemas.microsoft.com/office/drawing/2014/main" val="2976842063"/>
                    </a:ext>
                  </a:extLst>
                </a:gridCol>
                <a:gridCol w="1625600">
                  <a:extLst>
                    <a:ext uri="{9D8B030D-6E8A-4147-A177-3AD203B41FA5}">
                      <a16:colId xmlns:a16="http://schemas.microsoft.com/office/drawing/2014/main" val="1415444798"/>
                    </a:ext>
                  </a:extLst>
                </a:gridCol>
                <a:gridCol w="2960914">
                  <a:extLst>
                    <a:ext uri="{9D8B030D-6E8A-4147-A177-3AD203B41FA5}">
                      <a16:colId xmlns:a16="http://schemas.microsoft.com/office/drawing/2014/main" val="3784335052"/>
                    </a:ext>
                  </a:extLst>
                </a:gridCol>
              </a:tblGrid>
              <a:tr h="5114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aseline="0" dirty="0" smtClean="0"/>
                        <a:t>Production process</a:t>
                      </a:r>
                      <a:endParaRPr lang="en-GB" sz="1800" dirty="0" smtClean="0"/>
                    </a:p>
                  </a:txBody>
                  <a:tcPr/>
                </a:tc>
                <a:tc>
                  <a:txBody>
                    <a:bodyPr/>
                    <a:lstStyle/>
                    <a:p>
                      <a:pPr algn="l"/>
                      <a:r>
                        <a:rPr lang="en-GB" sz="1800" baseline="0" dirty="0" smtClean="0"/>
                        <a:t>Energy Consumed</a:t>
                      </a:r>
                      <a:endParaRPr lang="en-GB" sz="1800" dirty="0"/>
                    </a:p>
                  </a:txBody>
                  <a:tcPr/>
                </a:tc>
                <a:tc>
                  <a:txBody>
                    <a:bodyPr/>
                    <a:lstStyle/>
                    <a:p>
                      <a:pPr algn="l"/>
                      <a:r>
                        <a:rPr lang="en-GB" sz="1800" dirty="0" smtClean="0"/>
                        <a:t>Resources</a:t>
                      </a:r>
                      <a:r>
                        <a:rPr lang="en-GB" sz="1800" baseline="0" dirty="0" smtClean="0"/>
                        <a:t> needed used</a:t>
                      </a:r>
                      <a:endParaRPr lang="en-GB" sz="1800" dirty="0"/>
                    </a:p>
                  </a:txBody>
                  <a:tcPr/>
                </a:tc>
                <a:tc>
                  <a:txBody>
                    <a:bodyPr/>
                    <a:lstStyle/>
                    <a:p>
                      <a:pPr algn="l"/>
                      <a:r>
                        <a:rPr lang="en-GB" sz="1800" dirty="0" smtClean="0"/>
                        <a:t>Waste Products</a:t>
                      </a:r>
                      <a:endParaRPr lang="en-GB" sz="1800" dirty="0"/>
                    </a:p>
                  </a:txBody>
                  <a:tcPr/>
                </a:tc>
                <a:tc>
                  <a:txBody>
                    <a:bodyPr/>
                    <a:lstStyle/>
                    <a:p>
                      <a:pPr algn="l"/>
                      <a:r>
                        <a:rPr lang="en-GB" sz="1800" dirty="0" smtClean="0"/>
                        <a:t>Pollution</a:t>
                      </a:r>
                      <a:r>
                        <a:rPr lang="en-GB" sz="1800" baseline="0" dirty="0" smtClean="0"/>
                        <a:t> caused</a:t>
                      </a:r>
                      <a:endParaRPr lang="en-GB" sz="1800" dirty="0"/>
                    </a:p>
                  </a:txBody>
                  <a:tcPr/>
                </a:tc>
                <a:extLst>
                  <a:ext uri="{0D108BD9-81ED-4DB2-BD59-A6C34878D82A}">
                    <a16:rowId xmlns:a16="http://schemas.microsoft.com/office/drawing/2014/main" val="1086562376"/>
                  </a:ext>
                </a:extLst>
              </a:tr>
              <a:tr h="1061709">
                <a:tc>
                  <a:txBody>
                    <a:bodyPr/>
                    <a:lstStyle/>
                    <a:p>
                      <a:pPr algn="l"/>
                      <a:r>
                        <a:rPr lang="en-GB" sz="1400" dirty="0" smtClean="0"/>
                        <a:t>Electrical</a:t>
                      </a:r>
                      <a:r>
                        <a:rPr lang="en-GB" sz="1400" baseline="0" dirty="0" smtClean="0"/>
                        <a:t> soldering </a:t>
                      </a:r>
                      <a:endParaRPr lang="en-GB" sz="1400" dirty="0"/>
                    </a:p>
                  </a:txBody>
                  <a:tcPr/>
                </a:tc>
                <a:tc>
                  <a:txBody>
                    <a:bodyPr/>
                    <a:lstStyle/>
                    <a:p>
                      <a:pPr algn="l"/>
                      <a:r>
                        <a:rPr lang="en-GB" sz="1400" dirty="0" smtClean="0"/>
                        <a:t>Low                                    High</a:t>
                      </a:r>
                    </a:p>
                    <a:p>
                      <a:pPr algn="l"/>
                      <a:r>
                        <a:rPr lang="en-GB" sz="1400" dirty="0" smtClean="0"/>
                        <a:t>1   2   3   4   5   6   7   8   9   10</a:t>
                      </a:r>
                      <a:endParaRPr lang="en-GB" sz="1400" dirty="0"/>
                    </a:p>
                  </a:txBody>
                  <a:tcPr/>
                </a:tc>
                <a:tc>
                  <a:txBody>
                    <a:bodyPr/>
                    <a:lstStyle/>
                    <a:p>
                      <a:pPr algn="l"/>
                      <a:r>
                        <a:rPr lang="en-GB" sz="1400" i="1" dirty="0" smtClean="0"/>
                        <a:t>The materials</a:t>
                      </a:r>
                      <a:r>
                        <a:rPr lang="en-GB" sz="1400" i="1" baseline="0" dirty="0" smtClean="0"/>
                        <a:t> and resources needed for this process are….</a:t>
                      </a:r>
                      <a:endParaRPr lang="en-GB" sz="1400" i="1" dirty="0"/>
                    </a:p>
                  </a:txBody>
                  <a:tcPr/>
                </a:tc>
                <a:tc>
                  <a:txBody>
                    <a:bodyPr/>
                    <a:lstStyle/>
                    <a:p>
                      <a:r>
                        <a:rPr lang="en-GB" sz="1400" i="1" dirty="0" smtClean="0"/>
                        <a:t>The wastes produced by</a:t>
                      </a:r>
                      <a:r>
                        <a:rPr lang="en-GB" sz="1400" i="1" baseline="0" dirty="0" smtClean="0"/>
                        <a:t> this process are…</a:t>
                      </a:r>
                      <a:endParaRPr lang="en-GB" sz="1400" i="1" dirty="0"/>
                    </a:p>
                  </a:txBody>
                  <a:tcPr/>
                </a:tc>
                <a:tc>
                  <a:txBody>
                    <a:bodyPr/>
                    <a:lstStyle/>
                    <a:p>
                      <a:r>
                        <a:rPr lang="en-GB" sz="1400" i="1" dirty="0" smtClean="0"/>
                        <a:t>The pollutants caused are…</a:t>
                      </a:r>
                    </a:p>
                    <a:p>
                      <a:endParaRPr lang="en-GB" sz="1400" i="1" dirty="0" smtClean="0"/>
                    </a:p>
                    <a:p>
                      <a:endParaRPr lang="en-GB" sz="1400" i="1" dirty="0" smtClean="0"/>
                    </a:p>
                    <a:p>
                      <a:endParaRPr lang="en-GB" sz="1400" i="1" dirty="0" smtClean="0"/>
                    </a:p>
                    <a:p>
                      <a:pPr algn="l"/>
                      <a:r>
                        <a:rPr lang="en-GB" sz="1400" dirty="0" smtClean="0"/>
                        <a:t>Low                                    High</a:t>
                      </a:r>
                    </a:p>
                    <a:p>
                      <a:pPr algn="l"/>
                      <a:r>
                        <a:rPr lang="en-GB" sz="1400" dirty="0" smtClean="0"/>
                        <a:t>1   2   3   4   5   6   7   8   9   10</a:t>
                      </a:r>
                    </a:p>
                  </a:txBody>
                  <a:tcPr/>
                </a:tc>
                <a:extLst>
                  <a:ext uri="{0D108BD9-81ED-4DB2-BD59-A6C34878D82A}">
                    <a16:rowId xmlns:a16="http://schemas.microsoft.com/office/drawing/2014/main" val="1839814493"/>
                  </a:ext>
                </a:extLst>
              </a:tr>
              <a:tr h="764167">
                <a:tc>
                  <a:txBody>
                    <a:bodyPr/>
                    <a:lstStyle/>
                    <a:p>
                      <a:pPr algn="l"/>
                      <a:r>
                        <a:rPr lang="en-GB" sz="1400" dirty="0" smtClean="0"/>
                        <a:t>Injection</a:t>
                      </a:r>
                      <a:r>
                        <a:rPr lang="en-GB" sz="1400" baseline="0" dirty="0" smtClean="0"/>
                        <a:t> moulding </a:t>
                      </a:r>
                      <a:endParaRPr lang="en-GB" sz="1400" dirty="0"/>
                    </a:p>
                  </a:txBody>
                  <a:tcPr/>
                </a:tc>
                <a:tc>
                  <a:txBody>
                    <a:bodyPr/>
                    <a:lstStyle/>
                    <a:p>
                      <a:pPr algn="l"/>
                      <a:r>
                        <a:rPr lang="en-GB" sz="1400" dirty="0" smtClean="0"/>
                        <a:t>Low                                    High</a:t>
                      </a:r>
                    </a:p>
                    <a:p>
                      <a:pPr algn="l"/>
                      <a:r>
                        <a:rPr lang="en-GB" sz="1400" dirty="0" smtClean="0"/>
                        <a:t>1   2   3   4   5   6   7   8   9   10</a:t>
                      </a:r>
                    </a:p>
                    <a:p>
                      <a:pPr algn="l"/>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smtClean="0"/>
                        <a:t>The materials</a:t>
                      </a:r>
                      <a:r>
                        <a:rPr lang="en-GB" sz="1400" i="1" baseline="0" dirty="0" smtClean="0"/>
                        <a:t> and resources needed for this process are….</a:t>
                      </a:r>
                      <a:endParaRPr lang="en-GB" sz="14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1" dirty="0" smtClean="0"/>
                    </a:p>
                    <a:p>
                      <a:pPr algn="l"/>
                      <a:endParaRPr lang="en-GB" sz="1400" i="1" dirty="0"/>
                    </a:p>
                  </a:txBody>
                  <a:tcPr/>
                </a:tc>
                <a:tc>
                  <a:txBody>
                    <a:bodyPr/>
                    <a:lstStyle/>
                    <a:p>
                      <a:r>
                        <a:rPr lang="en-GB" sz="1400" i="1" dirty="0" smtClean="0"/>
                        <a:t>The wastes produced by</a:t>
                      </a:r>
                      <a:r>
                        <a:rPr lang="en-GB" sz="1400" i="1" baseline="0" dirty="0" smtClean="0"/>
                        <a:t> this process are…</a:t>
                      </a:r>
                      <a:endParaRPr lang="en-GB" sz="1400"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smtClean="0"/>
                        <a:t>The pollutants caused are….</a:t>
                      </a:r>
                    </a:p>
                    <a:p>
                      <a:endParaRPr lang="en-GB" sz="1400" i="1" dirty="0" smtClean="0"/>
                    </a:p>
                    <a:p>
                      <a:endParaRPr lang="en-GB" sz="1400" i="1" dirty="0" smtClean="0"/>
                    </a:p>
                    <a:p>
                      <a:endParaRPr lang="en-GB" sz="1400" i="1" dirty="0" smtClean="0"/>
                    </a:p>
                    <a:p>
                      <a:endParaRPr lang="en-GB" sz="1400" i="1" dirty="0" smtClean="0"/>
                    </a:p>
                    <a:p>
                      <a:pPr algn="l"/>
                      <a:r>
                        <a:rPr lang="en-GB" sz="1400" dirty="0" smtClean="0"/>
                        <a:t>Low                                    High</a:t>
                      </a:r>
                    </a:p>
                    <a:p>
                      <a:pPr algn="l"/>
                      <a:r>
                        <a:rPr lang="en-GB" sz="1400" dirty="0" smtClean="0"/>
                        <a:t>1   2   3   4   5   6   7   8   9   10</a:t>
                      </a:r>
                    </a:p>
                  </a:txBody>
                  <a:tcPr/>
                </a:tc>
                <a:extLst>
                  <a:ext uri="{0D108BD9-81ED-4DB2-BD59-A6C34878D82A}">
                    <a16:rowId xmlns:a16="http://schemas.microsoft.com/office/drawing/2014/main" val="537275775"/>
                  </a:ext>
                </a:extLst>
              </a:tr>
              <a:tr h="1396129">
                <a:tc>
                  <a:txBody>
                    <a:bodyPr/>
                    <a:lstStyle/>
                    <a:p>
                      <a:pPr algn="l"/>
                      <a:r>
                        <a:rPr lang="en-GB" sz="1400" dirty="0" smtClean="0"/>
                        <a:t>Plasma and laser cutting</a:t>
                      </a:r>
                      <a:endParaRPr lang="en-GB" sz="1400" dirty="0"/>
                    </a:p>
                  </a:txBody>
                  <a:tcPr/>
                </a:tc>
                <a:tc>
                  <a:txBody>
                    <a:bodyPr/>
                    <a:lstStyle/>
                    <a:p>
                      <a:pPr algn="l"/>
                      <a:r>
                        <a:rPr lang="en-GB" sz="1400" dirty="0" smtClean="0"/>
                        <a:t>Low                                    High</a:t>
                      </a:r>
                    </a:p>
                    <a:p>
                      <a:pPr algn="l"/>
                      <a:r>
                        <a:rPr lang="en-GB" sz="1400" dirty="0" smtClean="0"/>
                        <a:t>1   2   3   4   5   6   7   8   9   10</a:t>
                      </a:r>
                    </a:p>
                    <a:p>
                      <a:pPr algn="l"/>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smtClean="0"/>
                        <a:t>The materials</a:t>
                      </a:r>
                      <a:r>
                        <a:rPr lang="en-GB" sz="1400" i="1" baseline="0" dirty="0" smtClean="0"/>
                        <a:t> and resources needed for this process are….</a:t>
                      </a:r>
                      <a:endParaRPr lang="en-GB" sz="1400" i="1" dirty="0" smtClean="0"/>
                    </a:p>
                    <a:p>
                      <a:pPr algn="l"/>
                      <a:endParaRPr lang="en-GB" sz="1400" i="1" dirty="0"/>
                    </a:p>
                  </a:txBody>
                  <a:tcPr/>
                </a:tc>
                <a:tc>
                  <a:txBody>
                    <a:bodyPr/>
                    <a:lstStyle/>
                    <a:p>
                      <a:r>
                        <a:rPr lang="en-GB" sz="1400" i="1" dirty="0" smtClean="0"/>
                        <a:t>The wastes produced by</a:t>
                      </a:r>
                      <a:r>
                        <a:rPr lang="en-GB" sz="1400" i="1" baseline="0" dirty="0" smtClean="0"/>
                        <a:t> this process are…</a:t>
                      </a:r>
                      <a:endParaRPr lang="en-GB" sz="1400"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smtClean="0"/>
                        <a:t>The pollutants caused</a:t>
                      </a:r>
                      <a:r>
                        <a:rPr lang="en-GB" sz="1400" i="1" baseline="0" dirty="0" smtClean="0"/>
                        <a:t> </a:t>
                      </a:r>
                      <a:r>
                        <a:rPr lang="en-GB" sz="1400" i="1" dirty="0" smtClean="0"/>
                        <a:t>are….</a:t>
                      </a:r>
                    </a:p>
                    <a:p>
                      <a:endParaRPr lang="en-GB" sz="1400" i="1" dirty="0" smtClean="0"/>
                    </a:p>
                    <a:p>
                      <a:endParaRPr lang="en-GB" sz="1400" i="1" dirty="0" smtClean="0"/>
                    </a:p>
                    <a:p>
                      <a:endParaRPr lang="en-GB" sz="1400" i="1" dirty="0" smtClean="0"/>
                    </a:p>
                    <a:p>
                      <a:pPr algn="l"/>
                      <a:r>
                        <a:rPr lang="en-GB" sz="1400" dirty="0" smtClean="0"/>
                        <a:t>Low                                    High</a:t>
                      </a:r>
                    </a:p>
                    <a:p>
                      <a:pPr algn="l"/>
                      <a:r>
                        <a:rPr lang="en-GB" sz="1400" dirty="0" smtClean="0"/>
                        <a:t>1   2   3   4   5   6   7   8   9   10</a:t>
                      </a:r>
                    </a:p>
                  </a:txBody>
                  <a:tcPr/>
                </a:tc>
                <a:extLst>
                  <a:ext uri="{0D108BD9-81ED-4DB2-BD59-A6C34878D82A}">
                    <a16:rowId xmlns:a16="http://schemas.microsoft.com/office/drawing/2014/main" val="2334392174"/>
                  </a:ext>
                </a:extLst>
              </a:tr>
              <a:tr h="1269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Vacuum forming</a:t>
                      </a:r>
                      <a:endParaRPr lang="en-GB" sz="1400" dirty="0" smtClean="0"/>
                    </a:p>
                    <a:p>
                      <a:pPr algn="l"/>
                      <a:endParaRPr lang="en-GB" sz="1400" dirty="0"/>
                    </a:p>
                  </a:txBody>
                  <a:tcPr/>
                </a:tc>
                <a:tc>
                  <a:txBody>
                    <a:bodyPr/>
                    <a:lstStyle/>
                    <a:p>
                      <a:pPr algn="l"/>
                      <a:r>
                        <a:rPr lang="en-GB" sz="1400" dirty="0" smtClean="0"/>
                        <a:t>Low                                    High</a:t>
                      </a:r>
                    </a:p>
                    <a:p>
                      <a:pPr algn="l"/>
                      <a:r>
                        <a:rPr lang="en-GB" sz="1400" dirty="0" smtClean="0"/>
                        <a:t>1   2   3   4   5   6   7   8   9   10</a:t>
                      </a:r>
                    </a:p>
                    <a:p>
                      <a:pPr algn="l"/>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smtClean="0"/>
                        <a:t>The materials</a:t>
                      </a:r>
                      <a:r>
                        <a:rPr lang="en-GB" sz="1400" i="1" baseline="0" dirty="0" smtClean="0"/>
                        <a:t> and resources needed for this process are….</a:t>
                      </a:r>
                      <a:endParaRPr lang="en-GB" sz="14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1" dirty="0"/>
                    </a:p>
                  </a:txBody>
                  <a:tcPr/>
                </a:tc>
                <a:tc>
                  <a:txBody>
                    <a:bodyPr/>
                    <a:lstStyle/>
                    <a:p>
                      <a:r>
                        <a:rPr lang="en-GB" sz="1400" i="1" dirty="0" smtClean="0"/>
                        <a:t>The wastes produced by</a:t>
                      </a:r>
                      <a:r>
                        <a:rPr lang="en-GB" sz="1400" i="1" baseline="0" dirty="0" smtClean="0"/>
                        <a:t> this process are…</a:t>
                      </a:r>
                      <a:endParaRPr lang="en-GB" sz="1400"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dirty="0" smtClean="0"/>
                        <a:t>The pollutants caused 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i="1" dirty="0" smtClean="0"/>
                    </a:p>
                    <a:p>
                      <a:pPr algn="l"/>
                      <a:r>
                        <a:rPr lang="en-GB" sz="1400" dirty="0" smtClean="0"/>
                        <a:t>Low                                    High</a:t>
                      </a:r>
                    </a:p>
                    <a:p>
                      <a:pPr algn="l"/>
                      <a:r>
                        <a:rPr lang="en-GB" sz="1400" dirty="0" smtClean="0"/>
                        <a:t>1   2   3   4   5   6   7   8   9   10</a:t>
                      </a:r>
                    </a:p>
                  </a:txBody>
                  <a:tcPr/>
                </a:tc>
                <a:extLst>
                  <a:ext uri="{0D108BD9-81ED-4DB2-BD59-A6C34878D82A}">
                    <a16:rowId xmlns:a16="http://schemas.microsoft.com/office/drawing/2014/main" val="979115508"/>
                  </a:ext>
                </a:extLst>
              </a:tr>
            </a:tbl>
          </a:graphicData>
        </a:graphic>
      </p:graphicFrame>
      <p:sp>
        <p:nvSpPr>
          <p:cNvPr id="7" name="TextBox 6"/>
          <p:cNvSpPr txBox="1"/>
          <p:nvPr/>
        </p:nvSpPr>
        <p:spPr>
          <a:xfrm>
            <a:off x="10813143" y="493631"/>
            <a:ext cx="1480456" cy="5909310"/>
          </a:xfrm>
          <a:prstGeom prst="rect">
            <a:avLst/>
          </a:prstGeom>
          <a:noFill/>
        </p:spPr>
        <p:txBody>
          <a:bodyPr wrap="square" rtlCol="0">
            <a:spAutoFit/>
          </a:bodyPr>
          <a:lstStyle/>
          <a:p>
            <a:r>
              <a:rPr lang="en-GB" b="1" i="1" dirty="0" smtClean="0"/>
              <a:t>Task 4:</a:t>
            </a:r>
          </a:p>
          <a:p>
            <a:r>
              <a:rPr lang="en-GB" i="1" dirty="0" smtClean="0"/>
              <a:t>1: Assess the level of energy consumed.</a:t>
            </a:r>
          </a:p>
          <a:p>
            <a:endParaRPr lang="en-GB" i="1" dirty="0"/>
          </a:p>
          <a:p>
            <a:r>
              <a:rPr lang="en-GB" i="1" dirty="0" smtClean="0"/>
              <a:t>2: describe the resources needed for each process. </a:t>
            </a:r>
          </a:p>
          <a:p>
            <a:endParaRPr lang="en-GB" i="1" dirty="0"/>
          </a:p>
          <a:p>
            <a:r>
              <a:rPr lang="en-GB" i="1" dirty="0" smtClean="0"/>
              <a:t>3: detail the waste products produced by using each process. </a:t>
            </a:r>
          </a:p>
          <a:p>
            <a:endParaRPr lang="en-GB" i="1" dirty="0"/>
          </a:p>
          <a:p>
            <a:r>
              <a:rPr lang="en-GB" i="1" dirty="0" smtClean="0"/>
              <a:t>4: list the pollutants caused. </a:t>
            </a:r>
            <a:endParaRPr lang="en-GB" i="1" dirty="0"/>
          </a:p>
        </p:txBody>
      </p:sp>
    </p:spTree>
    <p:extLst>
      <p:ext uri="{BB962C8B-B14F-4D97-AF65-F5344CB8AC3E}">
        <p14:creationId xmlns:p14="http://schemas.microsoft.com/office/powerpoint/2010/main" val="219685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8029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233" y="826449"/>
            <a:ext cx="9874787" cy="1477328"/>
          </a:xfrm>
          <a:prstGeom prst="rect">
            <a:avLst/>
          </a:prstGeom>
          <a:noFill/>
        </p:spPr>
        <p:txBody>
          <a:bodyPr wrap="square" rtlCol="0">
            <a:spAutoFit/>
          </a:bodyPr>
          <a:lstStyle/>
          <a:p>
            <a:r>
              <a:rPr lang="en-GB" i="1" dirty="0" smtClean="0"/>
              <a:t>I conclude that when I have considered the environmental impact, the material and resource needs, pollutants caused and energy consumed by…………………. And …………………….. Production processes that ……………………….. Is a more sustainable process because……………………</a:t>
            </a:r>
            <a:endParaRPr lang="en-GB" i="1" dirty="0"/>
          </a:p>
          <a:p>
            <a:endParaRPr lang="en-GB" i="1" dirty="0" smtClean="0"/>
          </a:p>
          <a:p>
            <a:r>
              <a:rPr lang="en-GB" i="1" dirty="0" smtClean="0"/>
              <a:t>I suggest the following alternative materials, could be used to reduce environmental damage………</a:t>
            </a:r>
          </a:p>
        </p:txBody>
      </p:sp>
      <p:sp>
        <p:nvSpPr>
          <p:cNvPr id="5" name="TextBox 4"/>
          <p:cNvSpPr txBox="1"/>
          <p:nvPr/>
        </p:nvSpPr>
        <p:spPr>
          <a:xfrm>
            <a:off x="209739" y="0"/>
            <a:ext cx="11625210" cy="646331"/>
          </a:xfrm>
          <a:prstGeom prst="rect">
            <a:avLst/>
          </a:prstGeom>
          <a:noFill/>
        </p:spPr>
        <p:txBody>
          <a:bodyPr wrap="square" rtlCol="0">
            <a:spAutoFit/>
          </a:bodyPr>
          <a:lstStyle/>
          <a:p>
            <a:r>
              <a:rPr lang="en-GB" sz="3600" dirty="0" smtClean="0"/>
              <a:t>Analysis – Evaluation of production processes</a:t>
            </a:r>
            <a:endParaRPr lang="en-GB" sz="3600" dirty="0"/>
          </a:p>
        </p:txBody>
      </p:sp>
      <p:sp>
        <p:nvSpPr>
          <p:cNvPr id="6" name="Rectangle 5"/>
          <p:cNvSpPr/>
          <p:nvPr/>
        </p:nvSpPr>
        <p:spPr>
          <a:xfrm>
            <a:off x="260233" y="6177215"/>
            <a:ext cx="2278188" cy="369332"/>
          </a:xfrm>
          <a:prstGeom prst="rect">
            <a:avLst/>
          </a:prstGeom>
        </p:spPr>
        <p:txBody>
          <a:bodyPr wrap="none">
            <a:spAutoFit/>
          </a:bodyPr>
          <a:lstStyle/>
          <a:p>
            <a:r>
              <a:rPr lang="en-GB" b="1" dirty="0" smtClean="0"/>
              <a:t>End of Learning </a:t>
            </a:r>
            <a:r>
              <a:rPr lang="en-GB" b="1" dirty="0"/>
              <a:t>Aim C</a:t>
            </a:r>
            <a:endParaRPr lang="en-GB" dirty="0"/>
          </a:p>
        </p:txBody>
      </p:sp>
      <p:sp>
        <p:nvSpPr>
          <p:cNvPr id="7" name="TextBox 6"/>
          <p:cNvSpPr txBox="1"/>
          <p:nvPr/>
        </p:nvSpPr>
        <p:spPr>
          <a:xfrm>
            <a:off x="9457509" y="6177215"/>
            <a:ext cx="2599508" cy="369332"/>
          </a:xfrm>
          <a:prstGeom prst="rect">
            <a:avLst/>
          </a:prstGeom>
          <a:noFill/>
        </p:spPr>
        <p:txBody>
          <a:bodyPr wrap="square" rtlCol="0">
            <a:spAutoFit/>
          </a:bodyPr>
          <a:lstStyle/>
          <a:p>
            <a:r>
              <a:rPr lang="en-GB" b="1" dirty="0" smtClean="0"/>
              <a:t>Grade : </a:t>
            </a:r>
            <a:r>
              <a:rPr lang="en-GB" dirty="0" smtClean="0"/>
              <a:t>Pass / Merit / </a:t>
            </a:r>
            <a:r>
              <a:rPr lang="en-GB" dirty="0" err="1" smtClean="0"/>
              <a:t>Dist</a:t>
            </a:r>
            <a:endParaRPr lang="en-GB" dirty="0"/>
          </a:p>
        </p:txBody>
      </p:sp>
    </p:spTree>
    <p:extLst>
      <p:ext uri="{BB962C8B-B14F-4D97-AF65-F5344CB8AC3E}">
        <p14:creationId xmlns:p14="http://schemas.microsoft.com/office/powerpoint/2010/main" val="1623314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9690"/>
            <a:ext cx="11943806" cy="680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6000" dirty="0" smtClean="0"/>
              <a:t>Investigating an engineered product</a:t>
            </a:r>
            <a:endParaRPr lang="en-GB" sz="6000" dirty="0"/>
          </a:p>
        </p:txBody>
      </p:sp>
      <p:sp>
        <p:nvSpPr>
          <p:cNvPr id="5" name="Subtitle 2"/>
          <p:cNvSpPr txBox="1">
            <a:spLocks/>
          </p:cNvSpPr>
          <p:nvPr/>
        </p:nvSpPr>
        <p:spPr>
          <a:xfrm>
            <a:off x="39189" y="652653"/>
            <a:ext cx="1180012" cy="42132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Unit 2</a:t>
            </a:r>
            <a:endParaRPr lang="en-GB" dirty="0"/>
          </a:p>
        </p:txBody>
      </p:sp>
      <p:sp>
        <p:nvSpPr>
          <p:cNvPr id="6" name="TextBox 5"/>
          <p:cNvSpPr txBox="1"/>
          <p:nvPr/>
        </p:nvSpPr>
        <p:spPr>
          <a:xfrm>
            <a:off x="339634" y="1466515"/>
            <a:ext cx="9666514" cy="369332"/>
          </a:xfrm>
          <a:prstGeom prst="rect">
            <a:avLst/>
          </a:prstGeom>
          <a:noFill/>
        </p:spPr>
        <p:txBody>
          <a:bodyPr wrap="square" rtlCol="0">
            <a:spAutoFit/>
          </a:bodyPr>
          <a:lstStyle/>
          <a:p>
            <a:r>
              <a:rPr lang="en-GB" b="1" dirty="0"/>
              <a:t>Learning aim D</a:t>
            </a:r>
            <a:r>
              <a:rPr lang="en-GB" dirty="0"/>
              <a:t>: Understand the quality issues related to an engineered product</a:t>
            </a:r>
            <a:endParaRPr lang="en-GB" dirty="0" smtClean="0"/>
          </a:p>
        </p:txBody>
      </p:sp>
      <p:sp>
        <p:nvSpPr>
          <p:cNvPr id="7" name="TextBox 6"/>
          <p:cNvSpPr txBox="1"/>
          <p:nvPr/>
        </p:nvSpPr>
        <p:spPr>
          <a:xfrm>
            <a:off x="7998823" y="709973"/>
            <a:ext cx="3200399" cy="461665"/>
          </a:xfrm>
          <a:prstGeom prst="rect">
            <a:avLst/>
          </a:prstGeom>
          <a:noFill/>
        </p:spPr>
        <p:txBody>
          <a:bodyPr wrap="square" rtlCol="0">
            <a:spAutoFit/>
          </a:bodyPr>
          <a:lstStyle/>
          <a:p>
            <a:r>
              <a:rPr lang="en-GB" sz="2400" dirty="0" smtClean="0"/>
              <a:t>by Your name goes here</a:t>
            </a:r>
            <a:endParaRPr lang="en-GB" sz="2400" dirty="0"/>
          </a:p>
        </p:txBody>
      </p:sp>
      <p:sp>
        <p:nvSpPr>
          <p:cNvPr id="8" name="TextBox 7"/>
          <p:cNvSpPr txBox="1"/>
          <p:nvPr/>
        </p:nvSpPr>
        <p:spPr>
          <a:xfrm>
            <a:off x="339634" y="2592360"/>
            <a:ext cx="10241280" cy="2662267"/>
          </a:xfrm>
          <a:prstGeom prst="rect">
            <a:avLst/>
          </a:prstGeom>
          <a:noFill/>
        </p:spPr>
        <p:txBody>
          <a:bodyPr wrap="square" rtlCol="0">
            <a:spAutoFit/>
          </a:bodyPr>
          <a:lstStyle/>
          <a:p>
            <a:r>
              <a:rPr lang="en-GB" dirty="0" smtClean="0"/>
              <a:t>For the </a:t>
            </a:r>
            <a:r>
              <a:rPr lang="en-GB" b="1" dirty="0"/>
              <a:t>Learning Aim </a:t>
            </a:r>
            <a:r>
              <a:rPr lang="en-GB" b="1" dirty="0" smtClean="0"/>
              <a:t>D </a:t>
            </a:r>
            <a:r>
              <a:rPr lang="en-GB" dirty="0" smtClean="0"/>
              <a:t>Understand </a:t>
            </a:r>
            <a:r>
              <a:rPr lang="en-GB" dirty="0"/>
              <a:t>the quality issues related to an engineered </a:t>
            </a:r>
            <a:r>
              <a:rPr lang="en-GB" dirty="0" smtClean="0"/>
              <a:t>product</a:t>
            </a:r>
          </a:p>
          <a:p>
            <a:endParaRPr lang="en-GB" i="1" dirty="0" smtClean="0"/>
          </a:p>
          <a:p>
            <a:pPr marL="342900" indent="-342900">
              <a:lnSpc>
                <a:spcPct val="150000"/>
              </a:lnSpc>
              <a:buFont typeface="+mj-lt"/>
              <a:buAutoNum type="arabicPeriod"/>
            </a:pPr>
            <a:r>
              <a:rPr lang="en-GB" sz="1400" dirty="0"/>
              <a:t>Explain how quality-control (QC) checks can help to improve the quality of an engineered product</a:t>
            </a:r>
            <a:r>
              <a:rPr lang="en-GB" sz="1400" dirty="0" smtClean="0"/>
              <a:t>.</a:t>
            </a:r>
            <a:endParaRPr lang="en-GB" sz="1400" i="1" dirty="0"/>
          </a:p>
          <a:p>
            <a:pPr marL="342900" indent="-342900">
              <a:lnSpc>
                <a:spcPct val="150000"/>
              </a:lnSpc>
              <a:spcBef>
                <a:spcPts val="400"/>
              </a:spcBef>
              <a:spcAft>
                <a:spcPts val="400"/>
              </a:spcAft>
              <a:buFont typeface="+mj-lt"/>
              <a:buAutoNum type="arabicPeriod"/>
            </a:pPr>
            <a:r>
              <a:rPr lang="en-GB" sz="1400" dirty="0" smtClean="0"/>
              <a:t>Explain </a:t>
            </a:r>
            <a:r>
              <a:rPr lang="en-GB" sz="1400" dirty="0"/>
              <a:t>why a specific quality-assurance (QA) system should be used during the manufacture of an  </a:t>
            </a:r>
            <a:r>
              <a:rPr lang="en-GB" sz="1400" dirty="0" smtClean="0"/>
              <a:t>   	 engineered </a:t>
            </a:r>
            <a:r>
              <a:rPr lang="en-GB" sz="1400" dirty="0"/>
              <a:t>product</a:t>
            </a:r>
            <a:r>
              <a:rPr lang="en-GB" sz="1400" dirty="0" smtClean="0"/>
              <a:t>.</a:t>
            </a:r>
          </a:p>
          <a:p>
            <a:pPr marL="342900" indent="-342900">
              <a:lnSpc>
                <a:spcPct val="150000"/>
              </a:lnSpc>
              <a:spcBef>
                <a:spcPts val="400"/>
              </a:spcBef>
              <a:spcAft>
                <a:spcPts val="400"/>
              </a:spcAft>
              <a:buFont typeface="+mj-lt"/>
              <a:buAutoNum type="arabicPeriod"/>
            </a:pPr>
            <a:r>
              <a:rPr lang="en-GB" sz="1400" dirty="0"/>
              <a:t>Analyse the fitness for purpose of a quality-assurance (QA) system for an engineered product</a:t>
            </a:r>
            <a:r>
              <a:rPr lang="en-GB" sz="1400" dirty="0" smtClean="0"/>
              <a:t>.</a:t>
            </a:r>
            <a:endParaRPr lang="en-GB" sz="1400" dirty="0">
              <a:latin typeface="Verdana" panose="020B0604030504040204" pitchFamily="34" charset="0"/>
              <a:ea typeface="Times New Roman" panose="02020603050405020304" pitchFamily="18" charset="0"/>
              <a:cs typeface="Times New Roman" panose="02020603050405020304" pitchFamily="18" charset="0"/>
            </a:endParaRPr>
          </a:p>
          <a:p>
            <a:pPr marL="342900" indent="-342900">
              <a:lnSpc>
                <a:spcPct val="150000"/>
              </a:lnSpc>
              <a:spcBef>
                <a:spcPts val="400"/>
              </a:spcBef>
              <a:spcAft>
                <a:spcPts val="400"/>
              </a:spcAft>
              <a:buFont typeface="+mj-lt"/>
              <a:buAutoNum type="arabicPeriod"/>
            </a:pPr>
            <a:r>
              <a:rPr lang="en-GB" sz="1400" dirty="0"/>
              <a:t>Evaluate the use of the quality-control (QC) checks and quality-assurance (QA) systems for an engineered product.</a:t>
            </a:r>
            <a:endParaRPr lang="en-GB" sz="1400" dirty="0">
              <a:latin typeface="Verdana" panose="020B0604030504040204" pitchFamily="34" charset="0"/>
              <a:ea typeface="Times New Roman" panose="02020603050405020304" pitchFamily="18" charset="0"/>
              <a:cs typeface="Times New Roman" panose="02020603050405020304" pitchFamily="18" charset="0"/>
            </a:endParaRPr>
          </a:p>
          <a:p>
            <a:pPr>
              <a:lnSpc>
                <a:spcPct val="150000"/>
              </a:lnSpc>
            </a:pPr>
            <a:endParaRPr lang="en-GB" i="1" dirty="0" smtClean="0"/>
          </a:p>
        </p:txBody>
      </p:sp>
      <p:sp>
        <p:nvSpPr>
          <p:cNvPr id="9" name="TextBox 8"/>
          <p:cNvSpPr txBox="1"/>
          <p:nvPr/>
        </p:nvSpPr>
        <p:spPr>
          <a:xfrm>
            <a:off x="10470604" y="4559414"/>
            <a:ext cx="2338251" cy="2646878"/>
          </a:xfrm>
          <a:prstGeom prst="rect">
            <a:avLst/>
          </a:prstGeom>
          <a:noFill/>
        </p:spPr>
        <p:txBody>
          <a:bodyPr wrap="square" rtlCol="0">
            <a:spAutoFit/>
          </a:bodyPr>
          <a:lstStyle/>
          <a:p>
            <a:r>
              <a:rPr lang="en-GB" sz="16600" dirty="0">
                <a:ln w="0"/>
                <a:solidFill>
                  <a:schemeClr val="accent1"/>
                </a:solidFill>
                <a:effectLst>
                  <a:outerShdw blurRad="38100" dist="25400" dir="5400000" algn="ctr" rotWithShape="0">
                    <a:srgbClr val="6E747A">
                      <a:alpha val="43000"/>
                    </a:srgbClr>
                  </a:outerShdw>
                </a:effectLst>
              </a:rPr>
              <a:t>D</a:t>
            </a:r>
          </a:p>
        </p:txBody>
      </p:sp>
      <p:pic>
        <p:nvPicPr>
          <p:cNvPr id="2" name="Picture 1"/>
          <p:cNvPicPr>
            <a:picLocks noChangeAspect="1"/>
          </p:cNvPicPr>
          <p:nvPr/>
        </p:nvPicPr>
        <p:blipFill>
          <a:blip r:embed="rId2"/>
          <a:stretch>
            <a:fillRect/>
          </a:stretch>
        </p:blipFill>
        <p:spPr>
          <a:xfrm>
            <a:off x="246184" y="4802925"/>
            <a:ext cx="5443171" cy="2055075"/>
          </a:xfrm>
          <a:prstGeom prst="rect">
            <a:avLst/>
          </a:prstGeom>
        </p:spPr>
      </p:pic>
    </p:spTree>
    <p:extLst>
      <p:ext uri="{BB962C8B-B14F-4D97-AF65-F5344CB8AC3E}">
        <p14:creationId xmlns:p14="http://schemas.microsoft.com/office/powerpoint/2010/main" val="3397055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46" y="273509"/>
            <a:ext cx="5315942" cy="667785"/>
          </a:xfrm>
        </p:spPr>
        <p:txBody>
          <a:bodyPr>
            <a:normAutofit fontScale="90000"/>
          </a:bodyPr>
          <a:lstStyle/>
          <a:p>
            <a:r>
              <a:rPr lang="en-GB" dirty="0" smtClean="0"/>
              <a:t>Product Analysis - BASIC </a:t>
            </a:r>
            <a:endParaRPr lang="en-GB" dirty="0"/>
          </a:p>
        </p:txBody>
      </p:sp>
      <p:sp>
        <p:nvSpPr>
          <p:cNvPr id="3" name="Content Placeholder 2"/>
          <p:cNvSpPr>
            <a:spLocks noGrp="1"/>
          </p:cNvSpPr>
          <p:nvPr>
            <p:ph idx="1"/>
          </p:nvPr>
        </p:nvSpPr>
        <p:spPr>
          <a:xfrm>
            <a:off x="104503" y="1490072"/>
            <a:ext cx="11414760" cy="1871164"/>
          </a:xfrm>
        </p:spPr>
        <p:txBody>
          <a:bodyPr/>
          <a:lstStyle/>
          <a:p>
            <a:pPr marL="0" indent="0">
              <a:buNone/>
            </a:pPr>
            <a:r>
              <a:rPr lang="en-GB" sz="2400" dirty="0" smtClean="0"/>
              <a:t>The form of this product is….</a:t>
            </a:r>
          </a:p>
          <a:p>
            <a:pPr marL="0" indent="0">
              <a:buNone/>
            </a:pPr>
            <a:r>
              <a:rPr lang="en-GB" sz="1800" i="1" dirty="0" smtClean="0"/>
              <a:t>The VEX kits look like……….., It evokes a feeling of………, The colours and surface design are designed to…….., The size is….., It has microcontrollers and Xbox style controllers. It is designed to appeal to…. The range of components are designed to…..</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p:txBody>
      </p:sp>
      <p:sp>
        <p:nvSpPr>
          <p:cNvPr id="4" name="TextBox 3"/>
          <p:cNvSpPr txBox="1"/>
          <p:nvPr/>
        </p:nvSpPr>
        <p:spPr>
          <a:xfrm>
            <a:off x="104503" y="3074746"/>
            <a:ext cx="10894423" cy="1384995"/>
          </a:xfrm>
          <a:prstGeom prst="rect">
            <a:avLst/>
          </a:prstGeom>
          <a:noFill/>
        </p:spPr>
        <p:txBody>
          <a:bodyPr wrap="square" rtlCol="0">
            <a:spAutoFit/>
          </a:bodyPr>
          <a:lstStyle/>
          <a:p>
            <a:r>
              <a:rPr lang="en-GB" sz="2400" dirty="0" smtClean="0"/>
              <a:t>The function of this product is…</a:t>
            </a:r>
          </a:p>
          <a:p>
            <a:r>
              <a:rPr lang="en-GB" i="1" dirty="0" smtClean="0"/>
              <a:t>The VEX kits are designed to……, they have the function of…..,</a:t>
            </a:r>
          </a:p>
          <a:p>
            <a:r>
              <a:rPr lang="en-GB" i="1" dirty="0" smtClean="0"/>
              <a:t>The buttons are used for……, The controllers are used for…., The overall purpose of this product is….,  </a:t>
            </a:r>
          </a:p>
          <a:p>
            <a:endParaRPr lang="en-GB" sz="2400" dirty="0"/>
          </a:p>
        </p:txBody>
      </p:sp>
      <p:sp>
        <p:nvSpPr>
          <p:cNvPr id="5" name="Rectangle 4"/>
          <p:cNvSpPr/>
          <p:nvPr/>
        </p:nvSpPr>
        <p:spPr>
          <a:xfrm>
            <a:off x="224246" y="4459741"/>
            <a:ext cx="8638357" cy="2123658"/>
          </a:xfrm>
          <a:prstGeom prst="rect">
            <a:avLst/>
          </a:prstGeom>
        </p:spPr>
        <p:txBody>
          <a:bodyPr wrap="square">
            <a:spAutoFit/>
          </a:bodyPr>
          <a:lstStyle/>
          <a:p>
            <a:r>
              <a:rPr lang="en-GB" sz="2400" dirty="0" smtClean="0"/>
              <a:t>The user requirements for this product are….</a:t>
            </a:r>
          </a:p>
          <a:p>
            <a:r>
              <a:rPr lang="en-GB" i="1" dirty="0" smtClean="0"/>
              <a:t>The user of this product will want it to…., It must be durable because….,</a:t>
            </a:r>
          </a:p>
          <a:p>
            <a:r>
              <a:rPr lang="en-GB" i="1" dirty="0" smtClean="0"/>
              <a:t>You must be able to add and update software because….., The main components must be accessible because the user may need to …., It must be light and portable because…., It must look good because….., It must run stable software because…, it must be easy to use because…., the instructions supplied must be easy to understand because…., after sales support should be available because…,</a:t>
            </a:r>
            <a:endParaRPr lang="en-GB" sz="2400" i="1" dirty="0" smtClean="0"/>
          </a:p>
        </p:txBody>
      </p:sp>
      <p:sp>
        <p:nvSpPr>
          <p:cNvPr id="7" name="TextBox 6"/>
          <p:cNvSpPr txBox="1"/>
          <p:nvPr/>
        </p:nvSpPr>
        <p:spPr>
          <a:xfrm>
            <a:off x="5862918" y="160734"/>
            <a:ext cx="6063917" cy="923330"/>
          </a:xfrm>
          <a:prstGeom prst="rect">
            <a:avLst/>
          </a:prstGeom>
          <a:noFill/>
        </p:spPr>
        <p:txBody>
          <a:bodyPr wrap="square" rtlCol="0">
            <a:spAutoFit/>
          </a:bodyPr>
          <a:lstStyle/>
          <a:p>
            <a:r>
              <a:rPr lang="en-GB" i="1" dirty="0" smtClean="0"/>
              <a:t>On this slide you will write the basic product analysis. You must explain your findings in as much detail as possible under each of the headings below.  </a:t>
            </a:r>
            <a:endParaRPr lang="en-GB" i="1" dirty="0"/>
          </a:p>
        </p:txBody>
      </p:sp>
    </p:spTree>
    <p:extLst>
      <p:ext uri="{BB962C8B-B14F-4D97-AF65-F5344CB8AC3E}">
        <p14:creationId xmlns:p14="http://schemas.microsoft.com/office/powerpoint/2010/main" val="1745633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4246" y="273508"/>
            <a:ext cx="6674095" cy="7215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smtClean="0"/>
              <a:t>Product Analysis - Advanced </a:t>
            </a:r>
            <a:endParaRPr lang="en-GB" sz="4000" dirty="0"/>
          </a:p>
        </p:txBody>
      </p:sp>
      <p:sp>
        <p:nvSpPr>
          <p:cNvPr id="5" name="TextBox 4"/>
          <p:cNvSpPr txBox="1"/>
          <p:nvPr/>
        </p:nvSpPr>
        <p:spPr>
          <a:xfrm>
            <a:off x="224244" y="1426621"/>
            <a:ext cx="10044953" cy="1846659"/>
          </a:xfrm>
          <a:prstGeom prst="rect">
            <a:avLst/>
          </a:prstGeom>
          <a:noFill/>
        </p:spPr>
        <p:txBody>
          <a:bodyPr wrap="square" rtlCol="0">
            <a:spAutoFit/>
          </a:bodyPr>
          <a:lstStyle/>
          <a:p>
            <a:r>
              <a:rPr lang="en-GB" dirty="0" smtClean="0"/>
              <a:t>The </a:t>
            </a:r>
            <a:r>
              <a:rPr lang="en-GB" sz="2400" dirty="0" smtClean="0"/>
              <a:t>performance requirements </a:t>
            </a:r>
            <a:r>
              <a:rPr lang="en-GB" dirty="0" smtClean="0"/>
              <a:t>of the vex educational kits are:</a:t>
            </a:r>
          </a:p>
          <a:p>
            <a:r>
              <a:rPr lang="en-GB" i="1" dirty="0" smtClean="0"/>
              <a:t>The software must be stable because……,The buttons and controllers must be durable because…..,The buttons and joysticks must be replaceable because….., The cortex must be accessible because….., The motor units must be enclosed because…., The operating systems must be kept up to date because…,The USB controller interfaces must be of suitable quality because…., The mechanical parts must be safe to use because…., The lie span of the product should be…..</a:t>
            </a:r>
          </a:p>
        </p:txBody>
      </p:sp>
      <p:sp>
        <p:nvSpPr>
          <p:cNvPr id="6" name="Rectangle 5"/>
          <p:cNvSpPr/>
          <p:nvPr/>
        </p:nvSpPr>
        <p:spPr>
          <a:xfrm>
            <a:off x="224245" y="1012992"/>
            <a:ext cx="9942337" cy="461665"/>
          </a:xfrm>
          <a:prstGeom prst="rect">
            <a:avLst/>
          </a:prstGeom>
        </p:spPr>
        <p:txBody>
          <a:bodyPr wrap="none">
            <a:spAutoFit/>
          </a:bodyPr>
          <a:lstStyle/>
          <a:p>
            <a:r>
              <a:rPr lang="en-GB" sz="2400" dirty="0" smtClean="0"/>
              <a:t>Performance requirements – </a:t>
            </a:r>
            <a:r>
              <a:rPr lang="en-GB" sz="1600" dirty="0" smtClean="0"/>
              <a:t>Complete and then rearrange the sentences below to make a paragraph </a:t>
            </a:r>
            <a:endParaRPr lang="en-GB" sz="1600" dirty="0"/>
          </a:p>
        </p:txBody>
      </p:sp>
      <p:sp>
        <p:nvSpPr>
          <p:cNvPr id="7" name="TextBox 6"/>
          <p:cNvSpPr txBox="1"/>
          <p:nvPr/>
        </p:nvSpPr>
        <p:spPr>
          <a:xfrm>
            <a:off x="224245" y="3449144"/>
            <a:ext cx="11715206" cy="523220"/>
          </a:xfrm>
          <a:prstGeom prst="rect">
            <a:avLst/>
          </a:prstGeom>
          <a:noFill/>
        </p:spPr>
        <p:txBody>
          <a:bodyPr wrap="square" rtlCol="0">
            <a:spAutoFit/>
          </a:bodyPr>
          <a:lstStyle/>
          <a:p>
            <a:r>
              <a:rPr lang="en-GB" sz="2400" dirty="0" smtClean="0"/>
              <a:t>Material and component requirements – </a:t>
            </a:r>
            <a:r>
              <a:rPr lang="en-GB" sz="1600" i="1" dirty="0" smtClean="0"/>
              <a:t>Sort the list below into the grid provided.</a:t>
            </a:r>
            <a:r>
              <a:rPr lang="en-GB" sz="2800" dirty="0" smtClean="0"/>
              <a:t> </a:t>
            </a:r>
            <a:endParaRPr lang="en-GB" sz="2800" dirty="0"/>
          </a:p>
        </p:txBody>
      </p:sp>
      <p:sp>
        <p:nvSpPr>
          <p:cNvPr id="8" name="TextBox 7"/>
          <p:cNvSpPr txBox="1"/>
          <p:nvPr/>
        </p:nvSpPr>
        <p:spPr>
          <a:xfrm>
            <a:off x="224245" y="3928720"/>
            <a:ext cx="10044953" cy="1200329"/>
          </a:xfrm>
          <a:prstGeom prst="rect">
            <a:avLst/>
          </a:prstGeom>
          <a:noFill/>
        </p:spPr>
        <p:txBody>
          <a:bodyPr wrap="square" rtlCol="0">
            <a:spAutoFit/>
          </a:bodyPr>
          <a:lstStyle/>
          <a:p>
            <a:r>
              <a:rPr lang="en-GB" dirty="0" smtClean="0"/>
              <a:t>The materials and components used in production are:</a:t>
            </a:r>
          </a:p>
          <a:p>
            <a:r>
              <a:rPr lang="en-GB" i="1" dirty="0" smtClean="0"/>
              <a:t>Thermoplastics, thermosetting plastics, Copper wire, Printed circuit boards, Cable ties, controllers, motors, sensors, power supply, batteries, cable ties, structural parts, micro switches, wheels, cogs, split pins, nuts, bolts. </a:t>
            </a:r>
            <a:endParaRPr lang="en-GB" i="1" dirty="0"/>
          </a:p>
        </p:txBody>
      </p:sp>
      <p:sp>
        <p:nvSpPr>
          <p:cNvPr id="9" name="TextBox 8"/>
          <p:cNvSpPr txBox="1"/>
          <p:nvPr/>
        </p:nvSpPr>
        <p:spPr>
          <a:xfrm>
            <a:off x="224245" y="5261286"/>
            <a:ext cx="3012141" cy="461665"/>
          </a:xfrm>
          <a:prstGeom prst="rect">
            <a:avLst/>
          </a:prstGeom>
          <a:noFill/>
        </p:spPr>
        <p:txBody>
          <a:bodyPr wrap="square" rtlCol="0">
            <a:spAutoFit/>
          </a:bodyPr>
          <a:lstStyle/>
          <a:p>
            <a:r>
              <a:rPr lang="en-GB" sz="2400" dirty="0" smtClean="0"/>
              <a:t>Ease of manufacture</a:t>
            </a:r>
            <a:endParaRPr lang="en-GB" sz="2400" dirty="0"/>
          </a:p>
        </p:txBody>
      </p:sp>
      <p:sp>
        <p:nvSpPr>
          <p:cNvPr id="10" name="TextBox 9"/>
          <p:cNvSpPr txBox="1"/>
          <p:nvPr/>
        </p:nvSpPr>
        <p:spPr>
          <a:xfrm>
            <a:off x="224245" y="5722951"/>
            <a:ext cx="11622614" cy="646331"/>
          </a:xfrm>
          <a:prstGeom prst="rect">
            <a:avLst/>
          </a:prstGeom>
          <a:noFill/>
        </p:spPr>
        <p:txBody>
          <a:bodyPr wrap="square" rtlCol="0">
            <a:spAutoFit/>
          </a:bodyPr>
          <a:lstStyle/>
          <a:p>
            <a:r>
              <a:rPr lang="en-GB" i="1" dirty="0" smtClean="0"/>
              <a:t>Explain the best way of manufacturing the product, describe the advantages and disadvantages of using brought in components, explain the advantage of laser cutting the plywood case, explain the easiest way to assemble the product</a:t>
            </a:r>
            <a:r>
              <a:rPr lang="en-GB" dirty="0" smtClean="0"/>
              <a:t>.  </a:t>
            </a:r>
          </a:p>
        </p:txBody>
      </p:sp>
      <p:graphicFrame>
        <p:nvGraphicFramePr>
          <p:cNvPr id="2" name="Table 1"/>
          <p:cNvGraphicFramePr>
            <a:graphicFrameLocks noGrp="1"/>
          </p:cNvGraphicFramePr>
          <p:nvPr>
            <p:extLst>
              <p:ext uri="{D42A27DB-BD31-4B8C-83A1-F6EECF244321}">
                <p14:modId xmlns:p14="http://schemas.microsoft.com/office/powerpoint/2010/main" val="2893843737"/>
              </p:ext>
            </p:extLst>
          </p:nvPr>
        </p:nvGraphicFramePr>
        <p:xfrm>
          <a:off x="3439459" y="4824328"/>
          <a:ext cx="8128000" cy="741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413166817"/>
                    </a:ext>
                  </a:extLst>
                </a:gridCol>
                <a:gridCol w="4064000">
                  <a:extLst>
                    <a:ext uri="{9D8B030D-6E8A-4147-A177-3AD203B41FA5}">
                      <a16:colId xmlns:a16="http://schemas.microsoft.com/office/drawing/2014/main" val="314542985"/>
                    </a:ext>
                  </a:extLst>
                </a:gridCol>
              </a:tblGrid>
              <a:tr h="370840">
                <a:tc>
                  <a:txBody>
                    <a:bodyPr/>
                    <a:lstStyle/>
                    <a:p>
                      <a:r>
                        <a:rPr lang="en-GB" dirty="0" smtClean="0"/>
                        <a:t>Materials</a:t>
                      </a:r>
                      <a:endParaRPr lang="en-GB" dirty="0"/>
                    </a:p>
                  </a:txBody>
                  <a:tcPr/>
                </a:tc>
                <a:tc>
                  <a:txBody>
                    <a:bodyPr/>
                    <a:lstStyle/>
                    <a:p>
                      <a:r>
                        <a:rPr lang="en-GB" dirty="0" smtClean="0"/>
                        <a:t>Components</a:t>
                      </a:r>
                      <a:endParaRPr lang="en-GB" dirty="0"/>
                    </a:p>
                  </a:txBody>
                  <a:tcPr/>
                </a:tc>
                <a:extLst>
                  <a:ext uri="{0D108BD9-81ED-4DB2-BD59-A6C34878D82A}">
                    <a16:rowId xmlns:a16="http://schemas.microsoft.com/office/drawing/2014/main" val="1205845615"/>
                  </a:ext>
                </a:extLst>
              </a:tr>
              <a:tr h="370840">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818733217"/>
                  </a:ext>
                </a:extLst>
              </a:tr>
            </a:tbl>
          </a:graphicData>
        </a:graphic>
      </p:graphicFrame>
    </p:spTree>
    <p:extLst>
      <p:ext uri="{BB962C8B-B14F-4D97-AF65-F5344CB8AC3E}">
        <p14:creationId xmlns:p14="http://schemas.microsoft.com/office/powerpoint/2010/main" val="18309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4246" y="273508"/>
            <a:ext cx="7279213" cy="7215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smtClean="0"/>
              <a:t>Product Analysis – Advanced cont. </a:t>
            </a:r>
            <a:endParaRPr lang="en-GB" sz="4000" dirty="0"/>
          </a:p>
        </p:txBody>
      </p:sp>
      <p:sp>
        <p:nvSpPr>
          <p:cNvPr id="5" name="TextBox 4"/>
          <p:cNvSpPr txBox="1"/>
          <p:nvPr/>
        </p:nvSpPr>
        <p:spPr>
          <a:xfrm>
            <a:off x="224246" y="1159933"/>
            <a:ext cx="3012141" cy="461665"/>
          </a:xfrm>
          <a:prstGeom prst="rect">
            <a:avLst/>
          </a:prstGeom>
          <a:noFill/>
        </p:spPr>
        <p:txBody>
          <a:bodyPr wrap="square" rtlCol="0">
            <a:spAutoFit/>
          </a:bodyPr>
          <a:lstStyle/>
          <a:p>
            <a:r>
              <a:rPr lang="en-GB" sz="2400" dirty="0" smtClean="0"/>
              <a:t>Ease of maintenance</a:t>
            </a:r>
            <a:endParaRPr lang="en-GB" sz="2400" dirty="0"/>
          </a:p>
        </p:txBody>
      </p:sp>
      <p:sp>
        <p:nvSpPr>
          <p:cNvPr id="6" name="TextBox 5"/>
          <p:cNvSpPr txBox="1"/>
          <p:nvPr/>
        </p:nvSpPr>
        <p:spPr>
          <a:xfrm>
            <a:off x="224246" y="1621598"/>
            <a:ext cx="7046258" cy="369332"/>
          </a:xfrm>
          <a:prstGeom prst="rect">
            <a:avLst/>
          </a:prstGeom>
          <a:noFill/>
        </p:spPr>
        <p:txBody>
          <a:bodyPr wrap="square" rtlCol="0">
            <a:spAutoFit/>
          </a:bodyPr>
          <a:lstStyle/>
          <a:p>
            <a:r>
              <a:rPr lang="en-GB" i="1" dirty="0" smtClean="0"/>
              <a:t>The features of this product that make it easy to maintain are…..</a:t>
            </a:r>
          </a:p>
        </p:txBody>
      </p:sp>
      <p:sp>
        <p:nvSpPr>
          <p:cNvPr id="7" name="TextBox 6"/>
          <p:cNvSpPr txBox="1"/>
          <p:nvPr/>
        </p:nvSpPr>
        <p:spPr>
          <a:xfrm>
            <a:off x="224246" y="1990930"/>
            <a:ext cx="7046258" cy="369332"/>
          </a:xfrm>
          <a:prstGeom prst="rect">
            <a:avLst/>
          </a:prstGeom>
          <a:noFill/>
        </p:spPr>
        <p:txBody>
          <a:bodyPr wrap="square" rtlCol="0">
            <a:spAutoFit/>
          </a:bodyPr>
          <a:lstStyle/>
          <a:p>
            <a:r>
              <a:rPr lang="en-GB" i="1" dirty="0" smtClean="0"/>
              <a:t>They help to user maintain the product by….</a:t>
            </a:r>
          </a:p>
        </p:txBody>
      </p:sp>
      <p:sp>
        <p:nvSpPr>
          <p:cNvPr id="8" name="TextBox 7"/>
          <p:cNvSpPr txBox="1"/>
          <p:nvPr/>
        </p:nvSpPr>
        <p:spPr>
          <a:xfrm>
            <a:off x="260233" y="3189117"/>
            <a:ext cx="7243226" cy="461665"/>
          </a:xfrm>
          <a:prstGeom prst="rect">
            <a:avLst/>
          </a:prstGeom>
          <a:noFill/>
        </p:spPr>
        <p:txBody>
          <a:bodyPr wrap="square" rtlCol="0">
            <a:spAutoFit/>
          </a:bodyPr>
          <a:lstStyle/>
          <a:p>
            <a:r>
              <a:rPr lang="en-GB" sz="2400" dirty="0" smtClean="0"/>
              <a:t>The legal and safety requirements – Home work </a:t>
            </a:r>
            <a:endParaRPr lang="en-GB" sz="2400" dirty="0"/>
          </a:p>
        </p:txBody>
      </p:sp>
      <p:sp>
        <p:nvSpPr>
          <p:cNvPr id="9" name="TextBox 8"/>
          <p:cNvSpPr txBox="1"/>
          <p:nvPr/>
        </p:nvSpPr>
        <p:spPr>
          <a:xfrm>
            <a:off x="564775" y="4702029"/>
            <a:ext cx="11725835" cy="369332"/>
          </a:xfrm>
          <a:prstGeom prst="rect">
            <a:avLst/>
          </a:prstGeom>
          <a:noFill/>
        </p:spPr>
        <p:txBody>
          <a:bodyPr wrap="square" rtlCol="0">
            <a:spAutoFit/>
          </a:bodyPr>
          <a:lstStyle/>
          <a:p>
            <a:r>
              <a:rPr lang="en-GB" dirty="0" smtClean="0"/>
              <a:t>http://www.hse.gov.uk/work-equipment-machinery/uk-law-design-supply-products.htm#electrical-equipment-regulations</a:t>
            </a:r>
            <a:endParaRPr lang="en-GB" dirty="0"/>
          </a:p>
        </p:txBody>
      </p:sp>
      <p:sp>
        <p:nvSpPr>
          <p:cNvPr id="10" name="TextBox 9"/>
          <p:cNvSpPr txBox="1"/>
          <p:nvPr/>
        </p:nvSpPr>
        <p:spPr>
          <a:xfrm>
            <a:off x="564775" y="5072252"/>
            <a:ext cx="6427694" cy="369332"/>
          </a:xfrm>
          <a:prstGeom prst="rect">
            <a:avLst/>
          </a:prstGeom>
          <a:noFill/>
        </p:spPr>
        <p:txBody>
          <a:bodyPr wrap="square" rtlCol="0">
            <a:spAutoFit/>
          </a:bodyPr>
          <a:lstStyle/>
          <a:p>
            <a:r>
              <a:rPr lang="en-GB" dirty="0" smtClean="0"/>
              <a:t>http://www.hse.gov.uk/work-equipment-machinery/standard.htm</a:t>
            </a:r>
            <a:endParaRPr lang="en-GB" dirty="0"/>
          </a:p>
        </p:txBody>
      </p:sp>
      <p:sp>
        <p:nvSpPr>
          <p:cNvPr id="11" name="TextBox 10"/>
          <p:cNvSpPr txBox="1"/>
          <p:nvPr/>
        </p:nvSpPr>
        <p:spPr>
          <a:xfrm>
            <a:off x="564775" y="5603065"/>
            <a:ext cx="7812741" cy="369332"/>
          </a:xfrm>
          <a:prstGeom prst="rect">
            <a:avLst/>
          </a:prstGeom>
          <a:noFill/>
        </p:spPr>
        <p:txBody>
          <a:bodyPr wrap="square" rtlCol="0">
            <a:spAutoFit/>
          </a:bodyPr>
          <a:lstStyle/>
          <a:p>
            <a:r>
              <a:rPr lang="en-GB" dirty="0" smtClean="0"/>
              <a:t>http://www.hse.gov.uk/work-equipment-machinery/technical-file.htm</a:t>
            </a:r>
            <a:endParaRPr lang="en-GB" dirty="0"/>
          </a:p>
        </p:txBody>
      </p:sp>
      <p:sp>
        <p:nvSpPr>
          <p:cNvPr id="12" name="TextBox 11"/>
          <p:cNvSpPr txBox="1"/>
          <p:nvPr/>
        </p:nvSpPr>
        <p:spPr>
          <a:xfrm>
            <a:off x="224246" y="2327648"/>
            <a:ext cx="7046258" cy="369332"/>
          </a:xfrm>
          <a:prstGeom prst="rect">
            <a:avLst/>
          </a:prstGeom>
          <a:noFill/>
        </p:spPr>
        <p:txBody>
          <a:bodyPr wrap="square" rtlCol="0">
            <a:spAutoFit/>
          </a:bodyPr>
          <a:lstStyle/>
          <a:p>
            <a:r>
              <a:rPr lang="en-GB" i="1" dirty="0" smtClean="0"/>
              <a:t>Including a set of instructions will help to user maintain the product by….</a:t>
            </a:r>
          </a:p>
        </p:txBody>
      </p:sp>
      <p:sp>
        <p:nvSpPr>
          <p:cNvPr id="13" name="TextBox 12"/>
          <p:cNvSpPr txBox="1"/>
          <p:nvPr/>
        </p:nvSpPr>
        <p:spPr>
          <a:xfrm>
            <a:off x="260233" y="3853240"/>
            <a:ext cx="10394577" cy="646331"/>
          </a:xfrm>
          <a:prstGeom prst="rect">
            <a:avLst/>
          </a:prstGeom>
          <a:noFill/>
        </p:spPr>
        <p:txBody>
          <a:bodyPr wrap="square" rtlCol="0">
            <a:spAutoFit/>
          </a:bodyPr>
          <a:lstStyle/>
          <a:p>
            <a:r>
              <a:rPr lang="en-GB" i="1" dirty="0" smtClean="0"/>
              <a:t>Use the links below to research safety standards and then write a paragraph or more explaining what legal and/or safety standards you would need to meet when selling this product. </a:t>
            </a:r>
          </a:p>
        </p:txBody>
      </p:sp>
      <p:sp>
        <p:nvSpPr>
          <p:cNvPr id="14" name="TextBox 13"/>
          <p:cNvSpPr txBox="1"/>
          <p:nvPr/>
        </p:nvSpPr>
        <p:spPr>
          <a:xfrm>
            <a:off x="224246" y="2738152"/>
            <a:ext cx="7046258" cy="369332"/>
          </a:xfrm>
          <a:prstGeom prst="rect">
            <a:avLst/>
          </a:prstGeom>
          <a:noFill/>
        </p:spPr>
        <p:txBody>
          <a:bodyPr wrap="square" rtlCol="0">
            <a:spAutoFit/>
          </a:bodyPr>
          <a:lstStyle/>
          <a:p>
            <a:r>
              <a:rPr lang="en-GB" i="1" dirty="0" smtClean="0"/>
              <a:t>Providing after sales support will help to maintain the product as….</a:t>
            </a:r>
          </a:p>
        </p:txBody>
      </p:sp>
      <p:sp>
        <p:nvSpPr>
          <p:cNvPr id="2" name="Rectangle 1"/>
          <p:cNvSpPr/>
          <p:nvPr/>
        </p:nvSpPr>
        <p:spPr>
          <a:xfrm>
            <a:off x="260233" y="6177215"/>
            <a:ext cx="2295821" cy="369332"/>
          </a:xfrm>
          <a:prstGeom prst="rect">
            <a:avLst/>
          </a:prstGeom>
        </p:spPr>
        <p:txBody>
          <a:bodyPr wrap="none">
            <a:spAutoFit/>
          </a:bodyPr>
          <a:lstStyle/>
          <a:p>
            <a:r>
              <a:rPr lang="en-GB" b="1" dirty="0" smtClean="0"/>
              <a:t>End of Learning </a:t>
            </a:r>
            <a:r>
              <a:rPr lang="en-GB" b="1" dirty="0"/>
              <a:t>Aim A</a:t>
            </a:r>
            <a:endParaRPr lang="en-GB" dirty="0"/>
          </a:p>
        </p:txBody>
      </p:sp>
      <p:sp>
        <p:nvSpPr>
          <p:cNvPr id="3" name="TextBox 2"/>
          <p:cNvSpPr txBox="1"/>
          <p:nvPr/>
        </p:nvSpPr>
        <p:spPr>
          <a:xfrm>
            <a:off x="9457509" y="6177215"/>
            <a:ext cx="2599508" cy="369332"/>
          </a:xfrm>
          <a:prstGeom prst="rect">
            <a:avLst/>
          </a:prstGeom>
          <a:noFill/>
        </p:spPr>
        <p:txBody>
          <a:bodyPr wrap="square" rtlCol="0">
            <a:spAutoFit/>
          </a:bodyPr>
          <a:lstStyle/>
          <a:p>
            <a:r>
              <a:rPr lang="en-GB" b="1" dirty="0" smtClean="0"/>
              <a:t>Grade : </a:t>
            </a:r>
            <a:r>
              <a:rPr lang="en-GB" dirty="0" smtClean="0"/>
              <a:t>Pass / Merit / </a:t>
            </a:r>
            <a:r>
              <a:rPr lang="en-GB" dirty="0" err="1" smtClean="0"/>
              <a:t>Dist</a:t>
            </a:r>
            <a:endParaRPr lang="en-GB" dirty="0"/>
          </a:p>
        </p:txBody>
      </p:sp>
    </p:spTree>
    <p:extLst>
      <p:ext uri="{BB962C8B-B14F-4D97-AF65-F5344CB8AC3E}">
        <p14:creationId xmlns:p14="http://schemas.microsoft.com/office/powerpoint/2010/main" val="48066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9690"/>
            <a:ext cx="11943806" cy="680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6000" dirty="0" smtClean="0"/>
              <a:t>Investigating an engineered product</a:t>
            </a:r>
            <a:endParaRPr lang="en-GB" sz="6000" dirty="0"/>
          </a:p>
        </p:txBody>
      </p:sp>
      <p:sp>
        <p:nvSpPr>
          <p:cNvPr id="5" name="Subtitle 2"/>
          <p:cNvSpPr txBox="1">
            <a:spLocks/>
          </p:cNvSpPr>
          <p:nvPr/>
        </p:nvSpPr>
        <p:spPr>
          <a:xfrm>
            <a:off x="39189" y="652653"/>
            <a:ext cx="1180012" cy="42132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Unit 2</a:t>
            </a:r>
            <a:endParaRPr lang="en-GB" dirty="0"/>
          </a:p>
        </p:txBody>
      </p:sp>
      <p:sp>
        <p:nvSpPr>
          <p:cNvPr id="6" name="TextBox 5"/>
          <p:cNvSpPr txBox="1"/>
          <p:nvPr/>
        </p:nvSpPr>
        <p:spPr>
          <a:xfrm>
            <a:off x="339634" y="1466515"/>
            <a:ext cx="9666514" cy="646331"/>
          </a:xfrm>
          <a:prstGeom prst="rect">
            <a:avLst/>
          </a:prstGeom>
          <a:noFill/>
        </p:spPr>
        <p:txBody>
          <a:bodyPr wrap="square" rtlCol="0">
            <a:spAutoFit/>
          </a:bodyPr>
          <a:lstStyle/>
          <a:p>
            <a:r>
              <a:rPr lang="en-GB" b="1" dirty="0" smtClean="0"/>
              <a:t>Learning Aim B: </a:t>
            </a:r>
            <a:r>
              <a:rPr lang="en-GB" dirty="0" smtClean="0"/>
              <a:t>Understand the selection of specific materials for the components that make up an engineered product. </a:t>
            </a:r>
          </a:p>
        </p:txBody>
      </p:sp>
      <p:sp>
        <p:nvSpPr>
          <p:cNvPr id="7" name="TextBox 6"/>
          <p:cNvSpPr txBox="1"/>
          <p:nvPr/>
        </p:nvSpPr>
        <p:spPr>
          <a:xfrm>
            <a:off x="7998823" y="709973"/>
            <a:ext cx="3200399" cy="461665"/>
          </a:xfrm>
          <a:prstGeom prst="rect">
            <a:avLst/>
          </a:prstGeom>
          <a:noFill/>
        </p:spPr>
        <p:txBody>
          <a:bodyPr wrap="square" rtlCol="0">
            <a:spAutoFit/>
          </a:bodyPr>
          <a:lstStyle/>
          <a:p>
            <a:r>
              <a:rPr lang="en-GB" sz="2400" dirty="0" smtClean="0"/>
              <a:t>by Your name goes here</a:t>
            </a:r>
            <a:endParaRPr lang="en-GB" sz="2400" dirty="0"/>
          </a:p>
        </p:txBody>
      </p:sp>
      <p:sp>
        <p:nvSpPr>
          <p:cNvPr id="8" name="TextBox 7"/>
          <p:cNvSpPr txBox="1"/>
          <p:nvPr/>
        </p:nvSpPr>
        <p:spPr>
          <a:xfrm>
            <a:off x="339634" y="2229701"/>
            <a:ext cx="10241280" cy="2585323"/>
          </a:xfrm>
          <a:prstGeom prst="rect">
            <a:avLst/>
          </a:prstGeom>
          <a:noFill/>
        </p:spPr>
        <p:txBody>
          <a:bodyPr wrap="square" rtlCol="0">
            <a:spAutoFit/>
          </a:bodyPr>
          <a:lstStyle/>
          <a:p>
            <a:r>
              <a:rPr lang="en-GB" dirty="0" smtClean="0"/>
              <a:t>For the </a:t>
            </a:r>
            <a:r>
              <a:rPr lang="en-GB" b="1" dirty="0"/>
              <a:t>Learning Aim </a:t>
            </a:r>
            <a:r>
              <a:rPr lang="en-GB" b="1" dirty="0" smtClean="0"/>
              <a:t>B</a:t>
            </a:r>
            <a:r>
              <a:rPr lang="en-GB" dirty="0" smtClean="0"/>
              <a:t> section of coursework you need to:	</a:t>
            </a:r>
          </a:p>
          <a:p>
            <a:r>
              <a:rPr lang="en-GB" dirty="0" smtClean="0"/>
              <a:t>Disassemble the engineered product and then produce a written report that contains.</a:t>
            </a:r>
            <a:endParaRPr lang="en-GB" i="1" dirty="0" smtClean="0"/>
          </a:p>
          <a:p>
            <a:pPr marL="342900" indent="-342900">
              <a:buAutoNum type="arabicPeriod"/>
            </a:pPr>
            <a:endParaRPr lang="en-GB" i="1" dirty="0" smtClean="0"/>
          </a:p>
          <a:p>
            <a:pPr marL="342900" indent="-342900">
              <a:lnSpc>
                <a:spcPct val="150000"/>
              </a:lnSpc>
              <a:buAutoNum type="arabicPeriod"/>
            </a:pPr>
            <a:r>
              <a:rPr lang="en-GB" i="1" dirty="0" smtClean="0"/>
              <a:t>A description of two component parts in the product</a:t>
            </a:r>
          </a:p>
          <a:p>
            <a:pPr marL="342900" indent="-342900">
              <a:lnSpc>
                <a:spcPct val="150000"/>
              </a:lnSpc>
              <a:buAutoNum type="arabicPeriod"/>
            </a:pPr>
            <a:r>
              <a:rPr lang="en-GB" i="1" dirty="0" smtClean="0"/>
              <a:t>The name, properties and qualities of the materials each component is made from</a:t>
            </a:r>
          </a:p>
          <a:p>
            <a:pPr marL="342900" indent="-342900">
              <a:lnSpc>
                <a:spcPct val="150000"/>
              </a:lnSpc>
              <a:buAutoNum type="arabicPeriod"/>
            </a:pPr>
            <a:r>
              <a:rPr lang="en-GB" i="1" dirty="0" smtClean="0"/>
              <a:t>Environmental impact analysis of materials used, extraction, processing and disposal</a:t>
            </a:r>
          </a:p>
          <a:p>
            <a:pPr marL="342900" indent="-342900">
              <a:lnSpc>
                <a:spcPct val="150000"/>
              </a:lnSpc>
              <a:buAutoNum type="arabicPeriod"/>
            </a:pPr>
            <a:r>
              <a:rPr lang="en-GB" i="1" dirty="0" smtClean="0"/>
              <a:t>Details of alternative materials that could be used in the project </a:t>
            </a:r>
          </a:p>
        </p:txBody>
      </p:sp>
      <p:sp>
        <p:nvSpPr>
          <p:cNvPr id="9" name="TextBox 8"/>
          <p:cNvSpPr txBox="1"/>
          <p:nvPr/>
        </p:nvSpPr>
        <p:spPr>
          <a:xfrm>
            <a:off x="10006147" y="4588443"/>
            <a:ext cx="2338251" cy="2646878"/>
          </a:xfrm>
          <a:prstGeom prst="rect">
            <a:avLst/>
          </a:prstGeom>
          <a:noFill/>
        </p:spPr>
        <p:txBody>
          <a:bodyPr wrap="square" rtlCol="0">
            <a:spAutoFit/>
          </a:bodyPr>
          <a:lstStyle/>
          <a:p>
            <a:r>
              <a:rPr lang="en-GB" sz="16600" dirty="0" smtClean="0">
                <a:ln w="0"/>
                <a:solidFill>
                  <a:schemeClr val="accent1"/>
                </a:solidFill>
                <a:effectLst>
                  <a:outerShdw blurRad="38100" dist="25400" dir="5400000" algn="ctr" rotWithShape="0">
                    <a:srgbClr val="6E747A">
                      <a:alpha val="43000"/>
                    </a:srgbClr>
                  </a:outerShdw>
                </a:effectLst>
              </a:rPr>
              <a:t>B</a:t>
            </a:r>
            <a:endParaRPr lang="en-GB" sz="16600" dirty="0">
              <a:ln w="0"/>
              <a:solidFill>
                <a:schemeClr val="accent1"/>
              </a:solidFill>
              <a:effectLst>
                <a:outerShdw blurRad="38100" dist="25400" dir="5400000" algn="ctr" rotWithShape="0">
                  <a:srgbClr val="6E747A">
                    <a:alpha val="43000"/>
                  </a:srgbClr>
                </a:outerShdw>
              </a:effectLst>
            </a:endParaRPr>
          </a:p>
        </p:txBody>
      </p:sp>
      <p:pic>
        <p:nvPicPr>
          <p:cNvPr id="2" name="Picture 1"/>
          <p:cNvPicPr>
            <a:picLocks noChangeAspect="1"/>
          </p:cNvPicPr>
          <p:nvPr/>
        </p:nvPicPr>
        <p:blipFill>
          <a:blip r:embed="rId2"/>
          <a:stretch>
            <a:fillRect/>
          </a:stretch>
        </p:blipFill>
        <p:spPr>
          <a:xfrm>
            <a:off x="456865" y="4738347"/>
            <a:ext cx="5076427" cy="2068393"/>
          </a:xfrm>
          <a:prstGeom prst="rect">
            <a:avLst/>
          </a:prstGeom>
        </p:spPr>
      </p:pic>
    </p:spTree>
    <p:extLst>
      <p:ext uri="{BB962C8B-B14F-4D97-AF65-F5344CB8AC3E}">
        <p14:creationId xmlns:p14="http://schemas.microsoft.com/office/powerpoint/2010/main" val="997095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2336" y="1260076"/>
            <a:ext cx="3871161" cy="3871161"/>
          </a:xfrm>
          <a:prstGeom prst="rect">
            <a:avLst/>
          </a:prstGeom>
        </p:spPr>
      </p:pic>
      <p:cxnSp>
        <p:nvCxnSpPr>
          <p:cNvPr id="7" name="Straight Arrow Connector 6"/>
          <p:cNvCxnSpPr/>
          <p:nvPr/>
        </p:nvCxnSpPr>
        <p:spPr>
          <a:xfrm flipH="1" flipV="1">
            <a:off x="10280468" y="2848708"/>
            <a:ext cx="712862" cy="207577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a:off x="6735359" y="2810944"/>
            <a:ext cx="613954" cy="794319"/>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8" name="Straight Arrow Connector 17"/>
          <p:cNvCxnSpPr/>
          <p:nvPr/>
        </p:nvCxnSpPr>
        <p:spPr>
          <a:xfrm flipH="1">
            <a:off x="9168494" y="920931"/>
            <a:ext cx="870312" cy="814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9839601" y="1607582"/>
            <a:ext cx="881735" cy="4758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4336" y="868918"/>
            <a:ext cx="6224811" cy="369332"/>
          </a:xfrm>
          <a:prstGeom prst="rect">
            <a:avLst/>
          </a:prstGeom>
          <a:noFill/>
        </p:spPr>
        <p:txBody>
          <a:bodyPr wrap="square" rtlCol="0">
            <a:spAutoFit/>
          </a:bodyPr>
          <a:lstStyle/>
          <a:p>
            <a:r>
              <a:rPr lang="en-GB" dirty="0" smtClean="0"/>
              <a:t>The function of the Motor is to ………</a:t>
            </a:r>
            <a:endParaRPr lang="en-GB" dirty="0"/>
          </a:p>
        </p:txBody>
      </p:sp>
      <p:sp>
        <p:nvSpPr>
          <p:cNvPr id="22" name="TextBox 21"/>
          <p:cNvSpPr txBox="1"/>
          <p:nvPr/>
        </p:nvSpPr>
        <p:spPr>
          <a:xfrm>
            <a:off x="184336" y="1238250"/>
            <a:ext cx="6152606" cy="369332"/>
          </a:xfrm>
          <a:prstGeom prst="rect">
            <a:avLst/>
          </a:prstGeom>
          <a:noFill/>
        </p:spPr>
        <p:txBody>
          <a:bodyPr wrap="square" rtlCol="0">
            <a:spAutoFit/>
          </a:bodyPr>
          <a:lstStyle/>
          <a:p>
            <a:r>
              <a:rPr lang="en-GB" dirty="0" smtClean="0"/>
              <a:t>The size of the motor is……..</a:t>
            </a:r>
            <a:endParaRPr lang="en-GB" dirty="0"/>
          </a:p>
        </p:txBody>
      </p:sp>
      <p:sp>
        <p:nvSpPr>
          <p:cNvPr id="26" name="TextBox 25"/>
          <p:cNvSpPr txBox="1"/>
          <p:nvPr/>
        </p:nvSpPr>
        <p:spPr>
          <a:xfrm>
            <a:off x="166922" y="1607582"/>
            <a:ext cx="6152606" cy="369332"/>
          </a:xfrm>
          <a:prstGeom prst="rect">
            <a:avLst/>
          </a:prstGeom>
          <a:noFill/>
        </p:spPr>
        <p:txBody>
          <a:bodyPr wrap="square" rtlCol="0">
            <a:spAutoFit/>
          </a:bodyPr>
          <a:lstStyle/>
          <a:p>
            <a:r>
              <a:rPr lang="en-GB" dirty="0" smtClean="0"/>
              <a:t>The motor is fixed down by…..</a:t>
            </a:r>
            <a:endParaRPr lang="en-GB" dirty="0"/>
          </a:p>
        </p:txBody>
      </p:sp>
      <p:sp>
        <p:nvSpPr>
          <p:cNvPr id="23" name="TextBox 22"/>
          <p:cNvSpPr txBox="1"/>
          <p:nvPr/>
        </p:nvSpPr>
        <p:spPr>
          <a:xfrm>
            <a:off x="209739" y="0"/>
            <a:ext cx="7471221" cy="646331"/>
          </a:xfrm>
          <a:prstGeom prst="rect">
            <a:avLst/>
          </a:prstGeom>
          <a:noFill/>
        </p:spPr>
        <p:txBody>
          <a:bodyPr wrap="square" rtlCol="0">
            <a:spAutoFit/>
          </a:bodyPr>
          <a:lstStyle/>
          <a:p>
            <a:r>
              <a:rPr lang="en-GB" sz="3600" dirty="0" smtClean="0"/>
              <a:t>Analysis – Component 1</a:t>
            </a:r>
            <a:endParaRPr lang="en-GB" sz="3600" dirty="0"/>
          </a:p>
        </p:txBody>
      </p:sp>
      <p:sp>
        <p:nvSpPr>
          <p:cNvPr id="24" name="TextBox 23"/>
          <p:cNvSpPr txBox="1"/>
          <p:nvPr/>
        </p:nvSpPr>
        <p:spPr>
          <a:xfrm>
            <a:off x="209739" y="564876"/>
            <a:ext cx="6935643" cy="307777"/>
          </a:xfrm>
          <a:prstGeom prst="rect">
            <a:avLst/>
          </a:prstGeom>
          <a:noFill/>
        </p:spPr>
        <p:txBody>
          <a:bodyPr wrap="square" rtlCol="0">
            <a:spAutoFit/>
          </a:bodyPr>
          <a:lstStyle/>
          <a:p>
            <a:r>
              <a:rPr lang="en-GB" sz="1400" i="1" dirty="0" smtClean="0"/>
              <a:t>Use these sentence starters to help you write a description of the USB PCP component</a:t>
            </a:r>
            <a:endParaRPr lang="en-GB" sz="1400" i="1" dirty="0"/>
          </a:p>
        </p:txBody>
      </p:sp>
      <p:sp>
        <p:nvSpPr>
          <p:cNvPr id="29" name="TextBox 28"/>
          <p:cNvSpPr txBox="1"/>
          <p:nvPr/>
        </p:nvSpPr>
        <p:spPr>
          <a:xfrm>
            <a:off x="7349313" y="5389665"/>
            <a:ext cx="2689493" cy="307777"/>
          </a:xfrm>
          <a:prstGeom prst="rect">
            <a:avLst/>
          </a:prstGeom>
          <a:noFill/>
        </p:spPr>
        <p:txBody>
          <a:bodyPr wrap="square" rtlCol="0">
            <a:spAutoFit/>
          </a:bodyPr>
          <a:lstStyle/>
          <a:p>
            <a:r>
              <a:rPr lang="en-GB" sz="1400" i="1" dirty="0" smtClean="0"/>
              <a:t>Label the parts of the component </a:t>
            </a:r>
            <a:endParaRPr lang="en-GB" sz="1400" i="1" dirty="0"/>
          </a:p>
        </p:txBody>
      </p:sp>
      <p:graphicFrame>
        <p:nvGraphicFramePr>
          <p:cNvPr id="27" name="Table 26"/>
          <p:cNvGraphicFramePr>
            <a:graphicFrameLocks noGrp="1"/>
          </p:cNvGraphicFramePr>
          <p:nvPr>
            <p:extLst>
              <p:ext uri="{D42A27DB-BD31-4B8C-83A1-F6EECF244321}">
                <p14:modId xmlns:p14="http://schemas.microsoft.com/office/powerpoint/2010/main" val="4277363676"/>
              </p:ext>
            </p:extLst>
          </p:nvPr>
        </p:nvGraphicFramePr>
        <p:xfrm>
          <a:off x="209739" y="2045777"/>
          <a:ext cx="6334751" cy="4381079"/>
        </p:xfrm>
        <a:graphic>
          <a:graphicData uri="http://schemas.openxmlformats.org/drawingml/2006/table">
            <a:tbl>
              <a:tblPr firstRow="1" bandRow="1">
                <a:tableStyleId>{5C22544A-7EE6-4342-B048-85BDC9FD1C3A}</a:tableStyleId>
              </a:tblPr>
              <a:tblGrid>
                <a:gridCol w="2045146">
                  <a:extLst>
                    <a:ext uri="{9D8B030D-6E8A-4147-A177-3AD203B41FA5}">
                      <a16:colId xmlns:a16="http://schemas.microsoft.com/office/drawing/2014/main" val="3470541183"/>
                    </a:ext>
                  </a:extLst>
                </a:gridCol>
                <a:gridCol w="1309385">
                  <a:extLst>
                    <a:ext uri="{9D8B030D-6E8A-4147-A177-3AD203B41FA5}">
                      <a16:colId xmlns:a16="http://schemas.microsoft.com/office/drawing/2014/main" val="1226773061"/>
                    </a:ext>
                  </a:extLst>
                </a:gridCol>
                <a:gridCol w="2980220">
                  <a:extLst>
                    <a:ext uri="{9D8B030D-6E8A-4147-A177-3AD203B41FA5}">
                      <a16:colId xmlns:a16="http://schemas.microsoft.com/office/drawing/2014/main" val="1085321260"/>
                    </a:ext>
                  </a:extLst>
                </a:gridCol>
              </a:tblGrid>
              <a:tr h="588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Vex Motor Components</a:t>
                      </a:r>
                    </a:p>
                  </a:txBody>
                  <a:tcPr/>
                </a:tc>
                <a:tc>
                  <a:txBody>
                    <a:bodyPr/>
                    <a:lstStyle/>
                    <a:p>
                      <a:r>
                        <a:rPr lang="en-GB" dirty="0" smtClean="0"/>
                        <a:t>Materials</a:t>
                      </a:r>
                      <a:endParaRPr lang="en-GB" dirty="0"/>
                    </a:p>
                  </a:txBody>
                  <a:tcPr/>
                </a:tc>
                <a:tc>
                  <a:txBody>
                    <a:bodyPr/>
                    <a:lstStyle/>
                    <a:p>
                      <a:r>
                        <a:rPr lang="en-GB" dirty="0" smtClean="0"/>
                        <a:t>Properties / Qualities  </a:t>
                      </a:r>
                      <a:endParaRPr lang="en-GB" dirty="0"/>
                    </a:p>
                  </a:txBody>
                  <a:tcPr/>
                </a:tc>
                <a:extLst>
                  <a:ext uri="{0D108BD9-81ED-4DB2-BD59-A6C34878D82A}">
                    <a16:rowId xmlns:a16="http://schemas.microsoft.com/office/drawing/2014/main" val="2320550609"/>
                  </a:ext>
                </a:extLst>
              </a:tr>
              <a:tr h="532232">
                <a:tc>
                  <a:txBody>
                    <a:bodyPr/>
                    <a:lstStyle/>
                    <a:p>
                      <a:r>
                        <a:rPr lang="en-GB" dirty="0" smtClean="0"/>
                        <a:t>Screws</a:t>
                      </a:r>
                      <a:r>
                        <a:rPr lang="en-GB" baseline="0" dirty="0" smtClean="0"/>
                        <a:t> </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058063097"/>
                  </a:ext>
                </a:extLst>
              </a:tr>
              <a:tr h="581909">
                <a:tc>
                  <a:txBody>
                    <a:bodyPr/>
                    <a:lstStyle/>
                    <a:p>
                      <a:r>
                        <a:rPr lang="en-GB" dirty="0" smtClean="0"/>
                        <a:t>Gears </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801214662"/>
                  </a:ext>
                </a:extLst>
              </a:tr>
              <a:tr h="581909">
                <a:tc>
                  <a:txBody>
                    <a:bodyPr/>
                    <a:lstStyle/>
                    <a:p>
                      <a:r>
                        <a:rPr lang="en-GB" baseline="0" dirty="0" smtClean="0"/>
                        <a:t>Circuit board</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677389000"/>
                  </a:ext>
                </a:extLst>
              </a:tr>
              <a:tr h="581909">
                <a:tc>
                  <a:txBody>
                    <a:bodyPr/>
                    <a:lstStyle/>
                    <a:p>
                      <a:r>
                        <a:rPr lang="en-GB" dirty="0" smtClean="0"/>
                        <a:t>Motor </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775442393"/>
                  </a:ext>
                </a:extLst>
              </a:tr>
              <a:tr h="320040">
                <a:tc>
                  <a:txBody>
                    <a:bodyPr/>
                    <a:lstStyle/>
                    <a:p>
                      <a:r>
                        <a:rPr lang="en-GB" dirty="0" smtClean="0"/>
                        <a:t>Shell</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729742727"/>
                  </a:ext>
                </a:extLst>
              </a:tr>
              <a:tr h="121920">
                <a:tc>
                  <a:txBody>
                    <a:bodyPr/>
                    <a:lstStyle/>
                    <a:p>
                      <a:r>
                        <a:rPr lang="en-GB" dirty="0" smtClean="0"/>
                        <a:t>Axel pins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896739119"/>
                  </a:ext>
                </a:extLst>
              </a:tr>
              <a:tr h="243840">
                <a:tc>
                  <a:txBody>
                    <a:bodyPr/>
                    <a:lstStyle/>
                    <a:p>
                      <a:r>
                        <a:rPr lang="en-GB" dirty="0" smtClean="0"/>
                        <a:t>Copper</a:t>
                      </a:r>
                      <a:r>
                        <a:rPr lang="en-GB" baseline="0" dirty="0" smtClean="0"/>
                        <a:t> wire</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10948964"/>
                  </a:ext>
                </a:extLst>
              </a:tr>
              <a:tr h="121920">
                <a:tc>
                  <a:txBody>
                    <a:bodyPr/>
                    <a:lstStyle/>
                    <a:p>
                      <a:r>
                        <a:rPr lang="en-GB" dirty="0" smtClean="0"/>
                        <a:t>Washers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74429977"/>
                  </a:ext>
                </a:extLst>
              </a:tr>
            </a:tbl>
          </a:graphicData>
        </a:graphic>
      </p:graphicFrame>
    </p:spTree>
    <p:extLst>
      <p:ext uri="{BB962C8B-B14F-4D97-AF65-F5344CB8AC3E}">
        <p14:creationId xmlns:p14="http://schemas.microsoft.com/office/powerpoint/2010/main" val="1899415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45382" y="1580648"/>
            <a:ext cx="4289470" cy="2644055"/>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290824175"/>
              </p:ext>
            </p:extLst>
          </p:nvPr>
        </p:nvGraphicFramePr>
        <p:xfrm>
          <a:off x="184336" y="1973179"/>
          <a:ext cx="6066972" cy="2286000"/>
        </p:xfrm>
        <a:graphic>
          <a:graphicData uri="http://schemas.openxmlformats.org/drawingml/2006/table">
            <a:tbl>
              <a:tblPr firstRow="1" bandRow="1">
                <a:tableStyleId>{5C22544A-7EE6-4342-B048-85BDC9FD1C3A}</a:tableStyleId>
              </a:tblPr>
              <a:tblGrid>
                <a:gridCol w="1516743">
                  <a:extLst>
                    <a:ext uri="{9D8B030D-6E8A-4147-A177-3AD203B41FA5}">
                      <a16:colId xmlns:a16="http://schemas.microsoft.com/office/drawing/2014/main" val="526167060"/>
                    </a:ext>
                  </a:extLst>
                </a:gridCol>
                <a:gridCol w="1516743">
                  <a:extLst>
                    <a:ext uri="{9D8B030D-6E8A-4147-A177-3AD203B41FA5}">
                      <a16:colId xmlns:a16="http://schemas.microsoft.com/office/drawing/2014/main" val="1420209405"/>
                    </a:ext>
                  </a:extLst>
                </a:gridCol>
                <a:gridCol w="3033486">
                  <a:extLst>
                    <a:ext uri="{9D8B030D-6E8A-4147-A177-3AD203B41FA5}">
                      <a16:colId xmlns:a16="http://schemas.microsoft.com/office/drawing/2014/main" val="2976842063"/>
                    </a:ext>
                  </a:extLst>
                </a:gridCol>
              </a:tblGrid>
              <a:tr h="438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Joystick</a:t>
                      </a:r>
                    </a:p>
                    <a:p>
                      <a:pPr algn="l"/>
                      <a:r>
                        <a:rPr lang="en-GB" dirty="0" smtClean="0"/>
                        <a:t>Components</a:t>
                      </a:r>
                    </a:p>
                  </a:txBody>
                  <a:tcPr/>
                </a:tc>
                <a:tc>
                  <a:txBody>
                    <a:bodyPr/>
                    <a:lstStyle/>
                    <a:p>
                      <a:pPr algn="l"/>
                      <a:r>
                        <a:rPr lang="en-GB" dirty="0" smtClean="0"/>
                        <a:t>Materials</a:t>
                      </a:r>
                      <a:endParaRPr lang="en-GB" dirty="0"/>
                    </a:p>
                  </a:txBody>
                  <a:tcPr/>
                </a:tc>
                <a:tc>
                  <a:txBody>
                    <a:bodyPr/>
                    <a:lstStyle/>
                    <a:p>
                      <a:pPr algn="l"/>
                      <a:r>
                        <a:rPr lang="en-GB" dirty="0" smtClean="0"/>
                        <a:t>Properties / Qualities</a:t>
                      </a:r>
                      <a:endParaRPr lang="en-GB" dirty="0"/>
                    </a:p>
                  </a:txBody>
                  <a:tcPr/>
                </a:tc>
                <a:extLst>
                  <a:ext uri="{0D108BD9-81ED-4DB2-BD59-A6C34878D82A}">
                    <a16:rowId xmlns:a16="http://schemas.microsoft.com/office/drawing/2014/main" val="1086562376"/>
                  </a:ext>
                </a:extLst>
              </a:tr>
              <a:tr h="532232">
                <a:tc>
                  <a:txBody>
                    <a:bodyPr/>
                    <a:lstStyle/>
                    <a:p>
                      <a:r>
                        <a:rPr lang="en-GB" dirty="0" smtClean="0"/>
                        <a:t>Extruded shape</a:t>
                      </a:r>
                      <a:endParaRPr lang="en-GB" dirty="0"/>
                    </a:p>
                  </a:txBody>
                  <a:tcPr/>
                </a:tc>
                <a:tc>
                  <a:txBody>
                    <a:bodyPr/>
                    <a:lstStyle/>
                    <a:p>
                      <a:pPr algn="l"/>
                      <a:endParaRPr lang="en-GB" dirty="0"/>
                    </a:p>
                  </a:txBody>
                  <a:tcPr/>
                </a:tc>
                <a:tc>
                  <a:txBody>
                    <a:bodyPr/>
                    <a:lstStyle/>
                    <a:p>
                      <a:pPr algn="l"/>
                      <a:endParaRPr lang="en-GB" dirty="0"/>
                    </a:p>
                  </a:txBody>
                  <a:tcPr/>
                </a:tc>
                <a:extLst>
                  <a:ext uri="{0D108BD9-81ED-4DB2-BD59-A6C34878D82A}">
                    <a16:rowId xmlns:a16="http://schemas.microsoft.com/office/drawing/2014/main" val="1839814493"/>
                  </a:ext>
                </a:extLst>
              </a:tr>
              <a:tr h="320040">
                <a:tc>
                  <a:txBody>
                    <a:bodyPr/>
                    <a:lstStyle/>
                    <a:p>
                      <a:r>
                        <a:rPr lang="en-GB" dirty="0" smtClean="0"/>
                        <a:t>Punched holes</a:t>
                      </a:r>
                      <a:endParaRPr lang="en-GB" dirty="0"/>
                    </a:p>
                  </a:txBody>
                  <a:tcPr/>
                </a:tc>
                <a:tc>
                  <a:txBody>
                    <a:bodyPr/>
                    <a:lstStyle/>
                    <a:p>
                      <a:pPr algn="l"/>
                      <a:endParaRPr lang="en-GB" dirty="0"/>
                    </a:p>
                  </a:txBody>
                  <a:tcPr/>
                </a:tc>
                <a:tc>
                  <a:txBody>
                    <a:bodyPr/>
                    <a:lstStyle/>
                    <a:p>
                      <a:pPr algn="l"/>
                      <a:endParaRPr lang="en-GB" dirty="0"/>
                    </a:p>
                  </a:txBody>
                  <a:tcPr/>
                </a:tc>
                <a:extLst>
                  <a:ext uri="{0D108BD9-81ED-4DB2-BD59-A6C34878D82A}">
                    <a16:rowId xmlns:a16="http://schemas.microsoft.com/office/drawing/2014/main" val="537275775"/>
                  </a:ext>
                </a:extLst>
              </a:tr>
              <a:tr h="320040">
                <a:tc>
                  <a:txBody>
                    <a:bodyPr/>
                    <a:lstStyle/>
                    <a:p>
                      <a:r>
                        <a:rPr lang="en-GB" dirty="0" smtClean="0"/>
                        <a:t>Dividing ‘V’s’</a:t>
                      </a:r>
                      <a:endParaRPr lang="en-GB" dirty="0"/>
                    </a:p>
                  </a:txBody>
                  <a:tcPr/>
                </a:tc>
                <a:tc>
                  <a:txBody>
                    <a:bodyPr/>
                    <a:lstStyle/>
                    <a:p>
                      <a:pPr algn="l"/>
                      <a:endParaRPr lang="en-GB" dirty="0"/>
                    </a:p>
                  </a:txBody>
                  <a:tcPr/>
                </a:tc>
                <a:tc>
                  <a:txBody>
                    <a:bodyPr/>
                    <a:lstStyle/>
                    <a:p>
                      <a:pPr algn="l"/>
                      <a:endParaRPr lang="en-GB" dirty="0"/>
                    </a:p>
                  </a:txBody>
                  <a:tcPr/>
                </a:tc>
                <a:extLst>
                  <a:ext uri="{0D108BD9-81ED-4DB2-BD59-A6C34878D82A}">
                    <a16:rowId xmlns:a16="http://schemas.microsoft.com/office/drawing/2014/main" val="132947163"/>
                  </a:ext>
                </a:extLst>
              </a:tr>
            </a:tbl>
          </a:graphicData>
        </a:graphic>
      </p:graphicFrame>
      <p:cxnSp>
        <p:nvCxnSpPr>
          <p:cNvPr id="7" name="Straight Arrow Connector 6"/>
          <p:cNvCxnSpPr/>
          <p:nvPr/>
        </p:nvCxnSpPr>
        <p:spPr>
          <a:xfrm flipH="1">
            <a:off x="9842860" y="2398926"/>
            <a:ext cx="689072" cy="313771"/>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6" name="Straight Arrow Connector 15"/>
          <p:cNvCxnSpPr/>
          <p:nvPr/>
        </p:nvCxnSpPr>
        <p:spPr>
          <a:xfrm>
            <a:off x="7761514" y="926802"/>
            <a:ext cx="509630" cy="84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84336" y="868918"/>
            <a:ext cx="6224811" cy="369332"/>
          </a:xfrm>
          <a:prstGeom prst="rect">
            <a:avLst/>
          </a:prstGeom>
          <a:noFill/>
        </p:spPr>
        <p:txBody>
          <a:bodyPr wrap="square" rtlCol="0">
            <a:spAutoFit/>
          </a:bodyPr>
          <a:lstStyle/>
          <a:p>
            <a:r>
              <a:rPr lang="en-GB" dirty="0" smtClean="0"/>
              <a:t>The function of the joystick is to ………</a:t>
            </a:r>
            <a:endParaRPr lang="en-GB" dirty="0"/>
          </a:p>
        </p:txBody>
      </p:sp>
      <p:sp>
        <p:nvSpPr>
          <p:cNvPr id="22" name="TextBox 21"/>
          <p:cNvSpPr txBox="1"/>
          <p:nvPr/>
        </p:nvSpPr>
        <p:spPr>
          <a:xfrm>
            <a:off x="184336" y="1238250"/>
            <a:ext cx="6152606" cy="369332"/>
          </a:xfrm>
          <a:prstGeom prst="rect">
            <a:avLst/>
          </a:prstGeom>
          <a:noFill/>
        </p:spPr>
        <p:txBody>
          <a:bodyPr wrap="square" rtlCol="0">
            <a:spAutoFit/>
          </a:bodyPr>
          <a:lstStyle/>
          <a:p>
            <a:r>
              <a:rPr lang="en-GB" dirty="0" smtClean="0"/>
              <a:t>The size of the joystick is……..</a:t>
            </a:r>
            <a:endParaRPr lang="en-GB" dirty="0"/>
          </a:p>
        </p:txBody>
      </p:sp>
      <p:sp>
        <p:nvSpPr>
          <p:cNvPr id="26" name="TextBox 25"/>
          <p:cNvSpPr txBox="1"/>
          <p:nvPr/>
        </p:nvSpPr>
        <p:spPr>
          <a:xfrm>
            <a:off x="166922" y="1607582"/>
            <a:ext cx="6152606" cy="369332"/>
          </a:xfrm>
          <a:prstGeom prst="rect">
            <a:avLst/>
          </a:prstGeom>
          <a:noFill/>
        </p:spPr>
        <p:txBody>
          <a:bodyPr wrap="square" rtlCol="0">
            <a:spAutoFit/>
          </a:bodyPr>
          <a:lstStyle/>
          <a:p>
            <a:r>
              <a:rPr lang="en-GB" dirty="0" smtClean="0"/>
              <a:t>The joystick is moveable because…..</a:t>
            </a:r>
            <a:endParaRPr lang="en-GB" dirty="0"/>
          </a:p>
        </p:txBody>
      </p:sp>
      <p:sp>
        <p:nvSpPr>
          <p:cNvPr id="23" name="TextBox 22"/>
          <p:cNvSpPr txBox="1"/>
          <p:nvPr/>
        </p:nvSpPr>
        <p:spPr>
          <a:xfrm>
            <a:off x="209739" y="0"/>
            <a:ext cx="7471221" cy="646331"/>
          </a:xfrm>
          <a:prstGeom prst="rect">
            <a:avLst/>
          </a:prstGeom>
          <a:noFill/>
        </p:spPr>
        <p:txBody>
          <a:bodyPr wrap="square" rtlCol="0">
            <a:spAutoFit/>
          </a:bodyPr>
          <a:lstStyle/>
          <a:p>
            <a:r>
              <a:rPr lang="en-GB" sz="3600" dirty="0" smtClean="0"/>
              <a:t>Analysis – Component 2</a:t>
            </a:r>
            <a:endParaRPr lang="en-GB" sz="3600" dirty="0"/>
          </a:p>
        </p:txBody>
      </p:sp>
      <p:sp>
        <p:nvSpPr>
          <p:cNvPr id="24" name="TextBox 23"/>
          <p:cNvSpPr txBox="1"/>
          <p:nvPr/>
        </p:nvSpPr>
        <p:spPr>
          <a:xfrm>
            <a:off x="209739" y="564876"/>
            <a:ext cx="6935643" cy="307777"/>
          </a:xfrm>
          <a:prstGeom prst="rect">
            <a:avLst/>
          </a:prstGeom>
          <a:noFill/>
        </p:spPr>
        <p:txBody>
          <a:bodyPr wrap="square" rtlCol="0">
            <a:spAutoFit/>
          </a:bodyPr>
          <a:lstStyle/>
          <a:p>
            <a:r>
              <a:rPr lang="en-GB" sz="1400" i="1" dirty="0" smtClean="0"/>
              <a:t>Use these sentence starters to help you write a description of the USB PCP component</a:t>
            </a:r>
            <a:endParaRPr lang="en-GB" sz="1400" i="1" dirty="0"/>
          </a:p>
        </p:txBody>
      </p:sp>
      <p:sp>
        <p:nvSpPr>
          <p:cNvPr id="29" name="TextBox 28"/>
          <p:cNvSpPr txBox="1"/>
          <p:nvPr/>
        </p:nvSpPr>
        <p:spPr>
          <a:xfrm>
            <a:off x="7497903" y="3916926"/>
            <a:ext cx="2689493" cy="307777"/>
          </a:xfrm>
          <a:prstGeom prst="rect">
            <a:avLst/>
          </a:prstGeom>
          <a:noFill/>
        </p:spPr>
        <p:txBody>
          <a:bodyPr wrap="square" rtlCol="0">
            <a:spAutoFit/>
          </a:bodyPr>
          <a:lstStyle/>
          <a:p>
            <a:r>
              <a:rPr lang="en-GB" sz="1400" i="1" dirty="0" smtClean="0"/>
              <a:t>Label the parts of the component </a:t>
            </a:r>
            <a:endParaRPr lang="en-GB" sz="1400" i="1" dirty="0"/>
          </a:p>
        </p:txBody>
      </p:sp>
    </p:spTree>
    <p:extLst>
      <p:ext uri="{BB962C8B-B14F-4D97-AF65-F5344CB8AC3E}">
        <p14:creationId xmlns:p14="http://schemas.microsoft.com/office/powerpoint/2010/main" val="2514156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09739" y="0"/>
            <a:ext cx="11625210" cy="646331"/>
          </a:xfrm>
          <a:prstGeom prst="rect">
            <a:avLst/>
          </a:prstGeom>
          <a:noFill/>
        </p:spPr>
        <p:txBody>
          <a:bodyPr wrap="square" rtlCol="0">
            <a:spAutoFit/>
          </a:bodyPr>
          <a:lstStyle/>
          <a:p>
            <a:r>
              <a:rPr lang="en-GB" sz="3600" dirty="0" smtClean="0"/>
              <a:t>Analysis – Comparison of materials used in two components</a:t>
            </a:r>
            <a:endParaRPr lang="en-GB" sz="3600" dirty="0"/>
          </a:p>
        </p:txBody>
      </p:sp>
      <p:sp>
        <p:nvSpPr>
          <p:cNvPr id="24" name="TextBox 23"/>
          <p:cNvSpPr txBox="1"/>
          <p:nvPr/>
        </p:nvSpPr>
        <p:spPr>
          <a:xfrm>
            <a:off x="209739" y="541341"/>
            <a:ext cx="11625210" cy="307777"/>
          </a:xfrm>
          <a:prstGeom prst="rect">
            <a:avLst/>
          </a:prstGeom>
          <a:noFill/>
        </p:spPr>
        <p:txBody>
          <a:bodyPr wrap="square" rtlCol="0">
            <a:spAutoFit/>
          </a:bodyPr>
          <a:lstStyle/>
          <a:p>
            <a:r>
              <a:rPr lang="en-GB" sz="1400" i="1" dirty="0" smtClean="0"/>
              <a:t>Complete the grid below and then use these sentence starters to help you write a comparison of the USB PCP and Joystick  components</a:t>
            </a:r>
            <a:endParaRPr lang="en-GB" sz="1400" i="1" dirty="0"/>
          </a:p>
        </p:txBody>
      </p:sp>
      <p:graphicFrame>
        <p:nvGraphicFramePr>
          <p:cNvPr id="8" name="Table 7"/>
          <p:cNvGraphicFramePr>
            <a:graphicFrameLocks noGrp="1"/>
          </p:cNvGraphicFramePr>
          <p:nvPr>
            <p:extLst>
              <p:ext uri="{D42A27DB-BD31-4B8C-83A1-F6EECF244321}">
                <p14:modId xmlns:p14="http://schemas.microsoft.com/office/powerpoint/2010/main" val="3909213128"/>
              </p:ext>
            </p:extLst>
          </p:nvPr>
        </p:nvGraphicFramePr>
        <p:xfrm>
          <a:off x="209738" y="901070"/>
          <a:ext cx="9136743" cy="34036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420934060"/>
                    </a:ext>
                  </a:extLst>
                </a:gridCol>
                <a:gridCol w="2325188">
                  <a:extLst>
                    <a:ext uri="{9D8B030D-6E8A-4147-A177-3AD203B41FA5}">
                      <a16:colId xmlns:a16="http://schemas.microsoft.com/office/drawing/2014/main" val="1305731333"/>
                    </a:ext>
                  </a:extLst>
                </a:gridCol>
                <a:gridCol w="2011680">
                  <a:extLst>
                    <a:ext uri="{9D8B030D-6E8A-4147-A177-3AD203B41FA5}">
                      <a16:colId xmlns:a16="http://schemas.microsoft.com/office/drawing/2014/main" val="3610653100"/>
                    </a:ext>
                  </a:extLst>
                </a:gridCol>
                <a:gridCol w="3174275">
                  <a:extLst>
                    <a:ext uri="{9D8B030D-6E8A-4147-A177-3AD203B41FA5}">
                      <a16:colId xmlns:a16="http://schemas.microsoft.com/office/drawing/2014/main" val="3339479771"/>
                    </a:ext>
                  </a:extLst>
                </a:gridCol>
              </a:tblGrid>
              <a:tr h="370840">
                <a:tc>
                  <a:txBody>
                    <a:bodyPr/>
                    <a:lstStyle/>
                    <a:p>
                      <a:r>
                        <a:rPr lang="en-GB" dirty="0" smtClean="0"/>
                        <a:t>Component 1</a:t>
                      </a:r>
                      <a:endParaRPr lang="en-GB" dirty="0"/>
                    </a:p>
                  </a:txBody>
                  <a:tcPr/>
                </a:tc>
                <a:tc>
                  <a:txBody>
                    <a:bodyPr/>
                    <a:lstStyle/>
                    <a:p>
                      <a:r>
                        <a:rPr lang="en-GB" dirty="0" smtClean="0"/>
                        <a:t>Extraction / processing </a:t>
                      </a:r>
                      <a:r>
                        <a:rPr lang="en-GB" baseline="0" dirty="0" smtClean="0"/>
                        <a:t> Method</a:t>
                      </a:r>
                      <a:endParaRPr lang="en-GB" dirty="0"/>
                    </a:p>
                  </a:txBody>
                  <a:tcPr/>
                </a:tc>
                <a:tc>
                  <a:txBody>
                    <a:bodyPr/>
                    <a:lstStyle/>
                    <a:p>
                      <a:r>
                        <a:rPr lang="en-GB" dirty="0" smtClean="0"/>
                        <a:t>Environmental impact </a:t>
                      </a:r>
                      <a:endParaRPr lang="en-GB" dirty="0"/>
                    </a:p>
                  </a:txBody>
                  <a:tcPr/>
                </a:tc>
                <a:tc>
                  <a:txBody>
                    <a:bodyPr/>
                    <a:lstStyle/>
                    <a:p>
                      <a:r>
                        <a:rPr lang="en-GB" dirty="0" smtClean="0"/>
                        <a:t>Alternative</a:t>
                      </a:r>
                      <a:r>
                        <a:rPr lang="en-GB" baseline="0" dirty="0" smtClean="0"/>
                        <a:t> materials </a:t>
                      </a:r>
                      <a:endParaRPr lang="en-GB" dirty="0"/>
                    </a:p>
                  </a:txBody>
                  <a:tcPr/>
                </a:tc>
                <a:extLst>
                  <a:ext uri="{0D108BD9-81ED-4DB2-BD59-A6C34878D82A}">
                    <a16:rowId xmlns:a16="http://schemas.microsoft.com/office/drawing/2014/main" val="4119304295"/>
                  </a:ext>
                </a:extLst>
              </a:tr>
              <a:tr h="370840">
                <a:tc>
                  <a:txBody>
                    <a:bodyPr/>
                    <a:lstStyle/>
                    <a:p>
                      <a:r>
                        <a:rPr lang="en-GB" dirty="0" smtClean="0"/>
                        <a:t>Electrical Solder</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821835971"/>
                  </a:ext>
                </a:extLst>
              </a:tr>
              <a:tr h="370840">
                <a:tc>
                  <a:txBody>
                    <a:bodyPr/>
                    <a:lstStyle/>
                    <a:p>
                      <a:r>
                        <a:rPr lang="en-GB" dirty="0" smtClean="0"/>
                        <a:t>Copper wire</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19858767"/>
                  </a:ext>
                </a:extLst>
              </a:tr>
              <a:tr h="370840">
                <a:tc>
                  <a:txBody>
                    <a:bodyPr/>
                    <a:lstStyle/>
                    <a:p>
                      <a:r>
                        <a:rPr lang="en-GB" dirty="0" smtClean="0"/>
                        <a:t>Resistors</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82257043"/>
                  </a:ext>
                </a:extLst>
              </a:tr>
              <a:tr h="370840">
                <a:tc>
                  <a:txBody>
                    <a:bodyPr/>
                    <a:lstStyle/>
                    <a:p>
                      <a:r>
                        <a:rPr lang="en-GB" dirty="0" smtClean="0"/>
                        <a:t>Moving</a:t>
                      </a:r>
                      <a:r>
                        <a:rPr lang="en-GB" baseline="0" dirty="0" smtClean="0"/>
                        <a:t> parts</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799612386"/>
                  </a:ext>
                </a:extLst>
              </a:tr>
              <a:tr h="370840">
                <a:tc>
                  <a:txBody>
                    <a:bodyPr/>
                    <a:lstStyle/>
                    <a:p>
                      <a:r>
                        <a:rPr lang="en-GB" dirty="0" smtClean="0"/>
                        <a:t>Electrical terminal blocks</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196442328"/>
                  </a:ext>
                </a:extLst>
              </a:tr>
              <a:tr h="370840">
                <a:tc>
                  <a:txBody>
                    <a:bodyPr/>
                    <a:lstStyle/>
                    <a:p>
                      <a:r>
                        <a:rPr lang="en-GB" dirty="0" smtClean="0"/>
                        <a:t>Plastic casing</a:t>
                      </a:r>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214283204"/>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860749318"/>
              </p:ext>
            </p:extLst>
          </p:nvPr>
        </p:nvGraphicFramePr>
        <p:xfrm>
          <a:off x="209737" y="4559409"/>
          <a:ext cx="9136743" cy="202184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420934060"/>
                    </a:ext>
                  </a:extLst>
                </a:gridCol>
                <a:gridCol w="2325188">
                  <a:extLst>
                    <a:ext uri="{9D8B030D-6E8A-4147-A177-3AD203B41FA5}">
                      <a16:colId xmlns:a16="http://schemas.microsoft.com/office/drawing/2014/main" val="1305731333"/>
                    </a:ext>
                  </a:extLst>
                </a:gridCol>
                <a:gridCol w="2011680">
                  <a:extLst>
                    <a:ext uri="{9D8B030D-6E8A-4147-A177-3AD203B41FA5}">
                      <a16:colId xmlns:a16="http://schemas.microsoft.com/office/drawing/2014/main" val="3610653100"/>
                    </a:ext>
                  </a:extLst>
                </a:gridCol>
                <a:gridCol w="3174275">
                  <a:extLst>
                    <a:ext uri="{9D8B030D-6E8A-4147-A177-3AD203B41FA5}">
                      <a16:colId xmlns:a16="http://schemas.microsoft.com/office/drawing/2014/main" val="3339479771"/>
                    </a:ext>
                  </a:extLst>
                </a:gridCol>
              </a:tblGrid>
              <a:tr h="370840">
                <a:tc>
                  <a:txBody>
                    <a:bodyPr/>
                    <a:lstStyle/>
                    <a:p>
                      <a:r>
                        <a:rPr lang="en-GB" dirty="0" smtClean="0"/>
                        <a:t>Component 2</a:t>
                      </a:r>
                      <a:endParaRPr lang="en-GB" dirty="0"/>
                    </a:p>
                  </a:txBody>
                  <a:tcPr/>
                </a:tc>
                <a:tc>
                  <a:txBody>
                    <a:bodyPr/>
                    <a:lstStyle/>
                    <a:p>
                      <a:r>
                        <a:rPr lang="en-GB" dirty="0" smtClean="0"/>
                        <a:t>Extraction / processing </a:t>
                      </a:r>
                      <a:r>
                        <a:rPr lang="en-GB" baseline="0" dirty="0" smtClean="0"/>
                        <a:t> Method</a:t>
                      </a:r>
                      <a:endParaRPr lang="en-GB" dirty="0"/>
                    </a:p>
                  </a:txBody>
                  <a:tcPr/>
                </a:tc>
                <a:tc>
                  <a:txBody>
                    <a:bodyPr/>
                    <a:lstStyle/>
                    <a:p>
                      <a:r>
                        <a:rPr lang="en-GB" dirty="0" smtClean="0"/>
                        <a:t>Environmental impact </a:t>
                      </a:r>
                      <a:endParaRPr lang="en-GB" dirty="0"/>
                    </a:p>
                  </a:txBody>
                  <a:tcPr/>
                </a:tc>
                <a:tc>
                  <a:txBody>
                    <a:bodyPr/>
                    <a:lstStyle/>
                    <a:p>
                      <a:r>
                        <a:rPr lang="en-GB" dirty="0" smtClean="0"/>
                        <a:t>Alternative</a:t>
                      </a:r>
                      <a:r>
                        <a:rPr lang="en-GB" baseline="0" dirty="0" smtClean="0"/>
                        <a:t> materials </a:t>
                      </a:r>
                      <a:endParaRPr lang="en-GB" dirty="0"/>
                    </a:p>
                  </a:txBody>
                  <a:tcPr/>
                </a:tc>
                <a:extLst>
                  <a:ext uri="{0D108BD9-81ED-4DB2-BD59-A6C34878D82A}">
                    <a16:rowId xmlns:a16="http://schemas.microsoft.com/office/drawing/2014/main" val="4119304295"/>
                  </a:ext>
                </a:extLst>
              </a:tr>
              <a:tr h="370840">
                <a:tc>
                  <a:txBody>
                    <a:bodyPr/>
                    <a:lstStyle/>
                    <a:p>
                      <a:r>
                        <a:rPr lang="en-GB" dirty="0" smtClean="0"/>
                        <a:t>Extruded shape, steel</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821835971"/>
                  </a:ext>
                </a:extLst>
              </a:tr>
              <a:tr h="370840">
                <a:tc>
                  <a:txBody>
                    <a:bodyPr/>
                    <a:lstStyle/>
                    <a:p>
                      <a:r>
                        <a:rPr lang="en-GB" dirty="0" smtClean="0"/>
                        <a:t>Punched holes</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19858767"/>
                  </a:ext>
                </a:extLst>
              </a:tr>
              <a:tr h="370840">
                <a:tc>
                  <a:txBody>
                    <a:bodyPr/>
                    <a:lstStyle/>
                    <a:p>
                      <a:r>
                        <a:rPr lang="en-GB" dirty="0" smtClean="0"/>
                        <a:t>Dividing ‘V’s’</a:t>
                      </a:r>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82257043"/>
                  </a:ext>
                </a:extLst>
              </a:tr>
            </a:tbl>
          </a:graphicData>
        </a:graphic>
      </p:graphicFrame>
    </p:spTree>
    <p:extLst>
      <p:ext uri="{BB962C8B-B14F-4D97-AF65-F5344CB8AC3E}">
        <p14:creationId xmlns:p14="http://schemas.microsoft.com/office/powerpoint/2010/main" val="2167201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232" y="3602845"/>
            <a:ext cx="11243146" cy="2308324"/>
          </a:xfrm>
          <a:prstGeom prst="rect">
            <a:avLst/>
          </a:prstGeom>
          <a:noFill/>
        </p:spPr>
        <p:txBody>
          <a:bodyPr wrap="square" rtlCol="0">
            <a:spAutoFit/>
          </a:bodyPr>
          <a:lstStyle/>
          <a:p>
            <a:r>
              <a:rPr lang="en-GB" i="1" dirty="0" smtClean="0"/>
              <a:t>I conclude that when I have considered the environmental impact, the material processing needs, alternative materials and sources available that the materials used in the …………………. Make it a better component than the……………. Because……………..</a:t>
            </a:r>
          </a:p>
          <a:p>
            <a:endParaRPr lang="en-GB" i="1" dirty="0"/>
          </a:p>
          <a:p>
            <a:r>
              <a:rPr lang="en-GB" i="1" dirty="0" smtClean="0"/>
              <a:t>I suggest the following alternative materials, could be used to reduce environmental damage………</a:t>
            </a:r>
          </a:p>
          <a:p>
            <a:endParaRPr lang="en-GB" i="1" dirty="0"/>
          </a:p>
          <a:p>
            <a:r>
              <a:rPr lang="en-GB" i="1" dirty="0"/>
              <a:t>I suggest the following alternative </a:t>
            </a:r>
            <a:r>
              <a:rPr lang="en-GB" i="1" dirty="0" smtClean="0"/>
              <a:t>production methods, </a:t>
            </a:r>
            <a:r>
              <a:rPr lang="en-GB" i="1" dirty="0"/>
              <a:t>could be used to reduce environmental damage</a:t>
            </a:r>
            <a:r>
              <a:rPr lang="en-GB" i="1" dirty="0" smtClean="0"/>
              <a:t>………</a:t>
            </a:r>
            <a:endParaRPr lang="en-GB" i="1" dirty="0"/>
          </a:p>
          <a:p>
            <a:endParaRPr lang="en-GB" i="1" dirty="0"/>
          </a:p>
        </p:txBody>
      </p:sp>
      <p:sp>
        <p:nvSpPr>
          <p:cNvPr id="5" name="TextBox 4"/>
          <p:cNvSpPr txBox="1"/>
          <p:nvPr/>
        </p:nvSpPr>
        <p:spPr>
          <a:xfrm>
            <a:off x="209739" y="0"/>
            <a:ext cx="11625210" cy="646331"/>
          </a:xfrm>
          <a:prstGeom prst="rect">
            <a:avLst/>
          </a:prstGeom>
          <a:noFill/>
        </p:spPr>
        <p:txBody>
          <a:bodyPr wrap="square" rtlCol="0">
            <a:spAutoFit/>
          </a:bodyPr>
          <a:lstStyle/>
          <a:p>
            <a:r>
              <a:rPr lang="en-GB" sz="3600" dirty="0" smtClean="0"/>
              <a:t>Analysis – Evaluation of materials used in two components</a:t>
            </a:r>
            <a:endParaRPr lang="en-GB" sz="3600" dirty="0"/>
          </a:p>
        </p:txBody>
      </p:sp>
      <p:sp>
        <p:nvSpPr>
          <p:cNvPr id="6" name="Rectangle 5"/>
          <p:cNvSpPr/>
          <p:nvPr/>
        </p:nvSpPr>
        <p:spPr>
          <a:xfrm>
            <a:off x="260233" y="6177215"/>
            <a:ext cx="2286203" cy="369332"/>
          </a:xfrm>
          <a:prstGeom prst="rect">
            <a:avLst/>
          </a:prstGeom>
        </p:spPr>
        <p:txBody>
          <a:bodyPr wrap="none">
            <a:spAutoFit/>
          </a:bodyPr>
          <a:lstStyle/>
          <a:p>
            <a:r>
              <a:rPr lang="en-GB" b="1" dirty="0" smtClean="0"/>
              <a:t>End of Learning </a:t>
            </a:r>
            <a:r>
              <a:rPr lang="en-GB" b="1" dirty="0"/>
              <a:t>Aim </a:t>
            </a:r>
            <a:r>
              <a:rPr lang="en-GB" b="1" dirty="0" smtClean="0"/>
              <a:t>B</a:t>
            </a:r>
            <a:endParaRPr lang="en-GB" dirty="0"/>
          </a:p>
        </p:txBody>
      </p:sp>
      <p:sp>
        <p:nvSpPr>
          <p:cNvPr id="7" name="TextBox 6"/>
          <p:cNvSpPr txBox="1"/>
          <p:nvPr/>
        </p:nvSpPr>
        <p:spPr>
          <a:xfrm>
            <a:off x="9457509" y="6177215"/>
            <a:ext cx="2599508" cy="369332"/>
          </a:xfrm>
          <a:prstGeom prst="rect">
            <a:avLst/>
          </a:prstGeom>
          <a:noFill/>
        </p:spPr>
        <p:txBody>
          <a:bodyPr wrap="square" rtlCol="0">
            <a:spAutoFit/>
          </a:bodyPr>
          <a:lstStyle/>
          <a:p>
            <a:r>
              <a:rPr lang="en-GB" b="1" dirty="0" smtClean="0"/>
              <a:t>Grade : </a:t>
            </a:r>
            <a:r>
              <a:rPr lang="en-GB" dirty="0" smtClean="0"/>
              <a:t>Pass / Merit / </a:t>
            </a:r>
            <a:r>
              <a:rPr lang="en-GB" dirty="0" err="1" smtClean="0"/>
              <a:t>Dist</a:t>
            </a:r>
            <a:endParaRPr lang="en-GB" dirty="0"/>
          </a:p>
        </p:txBody>
      </p:sp>
      <p:sp>
        <p:nvSpPr>
          <p:cNvPr id="9" name="TextBox 8"/>
          <p:cNvSpPr txBox="1"/>
          <p:nvPr/>
        </p:nvSpPr>
        <p:spPr>
          <a:xfrm>
            <a:off x="260233" y="779569"/>
            <a:ext cx="7340592" cy="369332"/>
          </a:xfrm>
          <a:prstGeom prst="rect">
            <a:avLst/>
          </a:prstGeom>
          <a:noFill/>
        </p:spPr>
        <p:txBody>
          <a:bodyPr wrap="square" rtlCol="0">
            <a:spAutoFit/>
          </a:bodyPr>
          <a:lstStyle/>
          <a:p>
            <a:r>
              <a:rPr lang="en-GB" i="1" dirty="0" smtClean="0"/>
              <a:t>The materials these two components have in common are……..</a:t>
            </a:r>
            <a:endParaRPr lang="en-GB" i="1" dirty="0"/>
          </a:p>
        </p:txBody>
      </p:sp>
      <p:sp>
        <p:nvSpPr>
          <p:cNvPr id="10" name="TextBox 9"/>
          <p:cNvSpPr txBox="1"/>
          <p:nvPr/>
        </p:nvSpPr>
        <p:spPr>
          <a:xfrm>
            <a:off x="260233" y="1069969"/>
            <a:ext cx="9874787" cy="369332"/>
          </a:xfrm>
          <a:prstGeom prst="rect">
            <a:avLst/>
          </a:prstGeom>
          <a:noFill/>
        </p:spPr>
        <p:txBody>
          <a:bodyPr wrap="square" rtlCol="0">
            <a:spAutoFit/>
          </a:bodyPr>
          <a:lstStyle/>
          <a:p>
            <a:r>
              <a:rPr lang="en-GB" i="1" dirty="0" smtClean="0"/>
              <a:t>The most damaging material to the environment used in the motor is…………this is because……..</a:t>
            </a:r>
            <a:endParaRPr lang="en-GB" i="1" dirty="0"/>
          </a:p>
        </p:txBody>
      </p:sp>
      <p:sp>
        <p:nvSpPr>
          <p:cNvPr id="11" name="TextBox 10"/>
          <p:cNvSpPr txBox="1"/>
          <p:nvPr/>
        </p:nvSpPr>
        <p:spPr>
          <a:xfrm>
            <a:off x="260233" y="1393773"/>
            <a:ext cx="10018478" cy="369332"/>
          </a:xfrm>
          <a:prstGeom prst="rect">
            <a:avLst/>
          </a:prstGeom>
          <a:noFill/>
        </p:spPr>
        <p:txBody>
          <a:bodyPr wrap="square" rtlCol="0">
            <a:spAutoFit/>
          </a:bodyPr>
          <a:lstStyle/>
          <a:p>
            <a:r>
              <a:rPr lang="en-GB" i="1" dirty="0" smtClean="0"/>
              <a:t>The most damaging material to the environment used in the structural piece is…………this is because……..</a:t>
            </a:r>
            <a:endParaRPr lang="en-GB" i="1" dirty="0"/>
          </a:p>
        </p:txBody>
      </p:sp>
      <p:sp>
        <p:nvSpPr>
          <p:cNvPr id="12" name="TextBox 11"/>
          <p:cNvSpPr txBox="1"/>
          <p:nvPr/>
        </p:nvSpPr>
        <p:spPr>
          <a:xfrm>
            <a:off x="260233" y="1727705"/>
            <a:ext cx="7340592" cy="369332"/>
          </a:xfrm>
          <a:prstGeom prst="rect">
            <a:avLst/>
          </a:prstGeom>
          <a:noFill/>
        </p:spPr>
        <p:txBody>
          <a:bodyPr wrap="square" rtlCol="0">
            <a:spAutoFit/>
          </a:bodyPr>
          <a:lstStyle/>
          <a:p>
            <a:r>
              <a:rPr lang="en-GB" i="1" dirty="0" smtClean="0"/>
              <a:t>The most renewable material used in the motor is…………this is because……..</a:t>
            </a:r>
            <a:endParaRPr lang="en-GB" i="1" dirty="0"/>
          </a:p>
        </p:txBody>
      </p:sp>
      <p:sp>
        <p:nvSpPr>
          <p:cNvPr id="13" name="TextBox 12"/>
          <p:cNvSpPr txBox="1"/>
          <p:nvPr/>
        </p:nvSpPr>
        <p:spPr>
          <a:xfrm>
            <a:off x="260233" y="2086909"/>
            <a:ext cx="8673004" cy="369332"/>
          </a:xfrm>
          <a:prstGeom prst="rect">
            <a:avLst/>
          </a:prstGeom>
          <a:noFill/>
        </p:spPr>
        <p:txBody>
          <a:bodyPr wrap="square" rtlCol="0">
            <a:spAutoFit/>
          </a:bodyPr>
          <a:lstStyle/>
          <a:p>
            <a:r>
              <a:rPr lang="en-GB" i="1" dirty="0" smtClean="0"/>
              <a:t>The most renewable material used in the structural piece is…………this is because……..</a:t>
            </a:r>
            <a:endParaRPr lang="en-GB" i="1" dirty="0"/>
          </a:p>
        </p:txBody>
      </p:sp>
      <p:sp>
        <p:nvSpPr>
          <p:cNvPr id="14" name="TextBox 13"/>
          <p:cNvSpPr txBox="1"/>
          <p:nvPr/>
        </p:nvSpPr>
        <p:spPr>
          <a:xfrm>
            <a:off x="260233" y="2394357"/>
            <a:ext cx="7340592" cy="369332"/>
          </a:xfrm>
          <a:prstGeom prst="rect">
            <a:avLst/>
          </a:prstGeom>
          <a:noFill/>
        </p:spPr>
        <p:txBody>
          <a:bodyPr wrap="square" rtlCol="0">
            <a:spAutoFit/>
          </a:bodyPr>
          <a:lstStyle/>
          <a:p>
            <a:r>
              <a:rPr lang="en-GB" i="1" dirty="0" smtClean="0"/>
              <a:t>The hardest material to shape is……..</a:t>
            </a:r>
            <a:endParaRPr lang="en-GB" i="1" dirty="0"/>
          </a:p>
        </p:txBody>
      </p:sp>
      <p:sp>
        <p:nvSpPr>
          <p:cNvPr id="15" name="TextBox 14"/>
          <p:cNvSpPr txBox="1"/>
          <p:nvPr/>
        </p:nvSpPr>
        <p:spPr>
          <a:xfrm>
            <a:off x="260233" y="2753561"/>
            <a:ext cx="8855885" cy="369332"/>
          </a:xfrm>
          <a:prstGeom prst="rect">
            <a:avLst/>
          </a:prstGeom>
          <a:noFill/>
        </p:spPr>
        <p:txBody>
          <a:bodyPr wrap="square" rtlCol="0">
            <a:spAutoFit/>
          </a:bodyPr>
          <a:lstStyle/>
          <a:p>
            <a:r>
              <a:rPr lang="en-GB" i="1" dirty="0" smtClean="0"/>
              <a:t>Both components use plastics, metals and composite materials this is because…..</a:t>
            </a:r>
            <a:endParaRPr lang="en-GB" i="1" dirty="0"/>
          </a:p>
        </p:txBody>
      </p:sp>
      <p:sp>
        <p:nvSpPr>
          <p:cNvPr id="16" name="TextBox 15"/>
          <p:cNvSpPr txBox="1"/>
          <p:nvPr/>
        </p:nvSpPr>
        <p:spPr>
          <a:xfrm>
            <a:off x="260232" y="3055148"/>
            <a:ext cx="8673005" cy="369332"/>
          </a:xfrm>
          <a:prstGeom prst="rect">
            <a:avLst/>
          </a:prstGeom>
          <a:noFill/>
        </p:spPr>
        <p:txBody>
          <a:bodyPr wrap="square" rtlCol="0">
            <a:spAutoFit/>
          </a:bodyPr>
          <a:lstStyle/>
          <a:p>
            <a:r>
              <a:rPr lang="en-GB" i="1" dirty="0" smtClean="0"/>
              <a:t>The most sustainable alternative material I have identified is … this is because….</a:t>
            </a:r>
            <a:endParaRPr lang="en-GB" i="1" dirty="0"/>
          </a:p>
        </p:txBody>
      </p:sp>
    </p:spTree>
    <p:extLst>
      <p:ext uri="{BB962C8B-B14F-4D97-AF65-F5344CB8AC3E}">
        <p14:creationId xmlns:p14="http://schemas.microsoft.com/office/powerpoint/2010/main" val="1814865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840</TotalTime>
  <Words>1689</Words>
  <Application>Microsoft Office PowerPoint</Application>
  <PresentationFormat>Widescreen</PresentationFormat>
  <Paragraphs>250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Verdana</vt:lpstr>
      <vt:lpstr>Office Theme</vt:lpstr>
      <vt:lpstr>Investigating an engineered product</vt:lpstr>
      <vt:lpstr>Product Analysis - BASIC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UTC Harbourside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an engineered product</dc:title>
  <dc:creator>Julian Kupper</dc:creator>
  <cp:lastModifiedBy>Julian Kupper</cp:lastModifiedBy>
  <cp:revision>54</cp:revision>
  <dcterms:created xsi:type="dcterms:W3CDTF">2017-10-09T16:57:52Z</dcterms:created>
  <dcterms:modified xsi:type="dcterms:W3CDTF">2018-04-30T12:39:09Z</dcterms:modified>
</cp:coreProperties>
</file>