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3" r:id="rId4"/>
    <p:sldId id="257" r:id="rId5"/>
    <p:sldId id="259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301" autoAdjust="0"/>
  </p:normalViewPr>
  <p:slideViewPr>
    <p:cSldViewPr snapToGrid="0">
      <p:cViewPr varScale="1">
        <p:scale>
          <a:sx n="106" d="100"/>
          <a:sy n="106" d="100"/>
        </p:scale>
        <p:origin x="7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6CE6B-7621-40E6-BD7D-A97DD875F4A1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57CD4-C959-4E1A-9054-16A1061940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2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7CD4-C959-4E1A-9054-16A10619401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37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63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50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28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7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77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49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81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79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96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4760-1AEC-48B5-9564-DABEBEA904B9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85AD-20CA-49A8-9F56-3902C446C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35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Unit 31</a:t>
            </a:r>
            <a:br>
              <a:rPr lang="en-GB" dirty="0" smtClean="0"/>
            </a:br>
            <a:r>
              <a:rPr lang="en-GB" dirty="0" smtClean="0"/>
              <a:t>Production Planning for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1307"/>
            <a:ext cx="9144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pPr algn="l"/>
            <a:r>
              <a:rPr lang="en-GB" dirty="0" smtClean="0"/>
              <a:t>Learning aim A : - Know about scales of production and the processes and types of equipment used in manufacturing organisations.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63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33" t="17084" r="63725" b="34722"/>
          <a:stretch/>
        </p:blipFill>
        <p:spPr>
          <a:xfrm>
            <a:off x="1214438" y="442912"/>
            <a:ext cx="9872663" cy="495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1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281037"/>
            <a:ext cx="11696114" cy="113176"/>
          </a:xfrm>
        </p:spPr>
        <p:txBody>
          <a:bodyPr>
            <a:noAutofit/>
          </a:bodyPr>
          <a:lstStyle/>
          <a:p>
            <a:r>
              <a:rPr lang="en-GB" sz="3600" dirty="0" smtClean="0"/>
              <a:t>Key stages of production in manufacturing organisations</a:t>
            </a:r>
            <a:endParaRPr lang="en-GB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182207" y="1899298"/>
            <a:ext cx="1308296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08660" y="1960088"/>
            <a:ext cx="1223889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443005" y="3020330"/>
            <a:ext cx="1237957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Assembly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619324" y="1784681"/>
            <a:ext cx="1420837" cy="858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Moulding and casting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967089" y="3231346"/>
            <a:ext cx="1800665" cy="422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Conditioning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00300" y="3219416"/>
            <a:ext cx="1237957" cy="534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Finishing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8470532" y="3104736"/>
            <a:ext cx="1420836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Separating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288399" y="2066035"/>
            <a:ext cx="1237957" cy="576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Designing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3289" y="720339"/>
            <a:ext cx="10514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Task A</a:t>
            </a:r>
            <a:r>
              <a:rPr lang="en-GB" i="1" dirty="0" smtClean="0"/>
              <a:t>: Arrange the blocks below to create a block diagram that places the eight key stages in order. </a:t>
            </a:r>
          </a:p>
          <a:p>
            <a:r>
              <a:rPr lang="en-GB" b="1" i="1" dirty="0" smtClean="0"/>
              <a:t>Task B</a:t>
            </a:r>
            <a:r>
              <a:rPr lang="en-GB" i="1" dirty="0" smtClean="0"/>
              <a:t>: Add notes to each stage to explain what it is and why it is important to the overall production process.  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63466" y="6345106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P2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66455" y="4316784"/>
            <a:ext cx="1308296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2056282" y="3112152"/>
            <a:ext cx="1308296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8470532" y="1983544"/>
            <a:ext cx="1308296" cy="71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1747319" y="2318814"/>
            <a:ext cx="389299" cy="152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659632" y="2221882"/>
            <a:ext cx="450641" cy="13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22202" y="1584356"/>
            <a:ext cx="63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Fail</a:t>
            </a:r>
            <a:endParaRPr lang="en-GB" dirty="0"/>
          </a:p>
        </p:txBody>
      </p:sp>
      <p:cxnSp>
        <p:nvCxnSpPr>
          <p:cNvPr id="22" name="Elbow Connector 21"/>
          <p:cNvCxnSpPr>
            <a:endCxn id="11" idx="2"/>
          </p:cNvCxnSpPr>
          <p:nvPr/>
        </p:nvCxnSpPr>
        <p:spPr>
          <a:xfrm rot="10800000">
            <a:off x="2907379" y="2642811"/>
            <a:ext cx="2829385" cy="1418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6260125" y="1764135"/>
            <a:ext cx="955487" cy="79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8120958" y="2288152"/>
            <a:ext cx="278402" cy="183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0109794" y="1692796"/>
            <a:ext cx="63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Fail</a:t>
            </a:r>
            <a:endParaRPr lang="en-GB" dirty="0"/>
          </a:p>
        </p:txBody>
      </p:sp>
      <p:cxnSp>
        <p:nvCxnSpPr>
          <p:cNvPr id="28" name="Elbow Connector 27"/>
          <p:cNvCxnSpPr/>
          <p:nvPr/>
        </p:nvCxnSpPr>
        <p:spPr>
          <a:xfrm rot="10800000">
            <a:off x="7204400" y="2616753"/>
            <a:ext cx="2905394" cy="232363"/>
          </a:xfrm>
          <a:prstGeom prst="bentConnector3">
            <a:avLst>
              <a:gd name="adj1" fmla="val 883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>
            <a:off x="9655137" y="2370882"/>
            <a:ext cx="1547238" cy="637923"/>
          </a:xfrm>
          <a:prstGeom prst="bentConnector3">
            <a:avLst>
              <a:gd name="adj1" fmla="val 997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ight Arrow 37"/>
          <p:cNvSpPr/>
          <p:nvPr/>
        </p:nvSpPr>
        <p:spPr>
          <a:xfrm rot="10583993">
            <a:off x="7789992" y="3379056"/>
            <a:ext cx="527420" cy="358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 rot="10800000">
            <a:off x="5830926" y="3343340"/>
            <a:ext cx="533660" cy="153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10800000">
            <a:off x="3335142" y="3393967"/>
            <a:ext cx="533660" cy="153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1575585" y="2842196"/>
            <a:ext cx="63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Fail</a:t>
            </a:r>
            <a:endParaRPr lang="en-GB" dirty="0"/>
          </a:p>
        </p:txBody>
      </p:sp>
      <p:cxnSp>
        <p:nvCxnSpPr>
          <p:cNvPr id="44" name="Elbow Connector 43"/>
          <p:cNvCxnSpPr>
            <a:endCxn id="6" idx="2"/>
          </p:cNvCxnSpPr>
          <p:nvPr/>
        </p:nvCxnSpPr>
        <p:spPr>
          <a:xfrm flipV="1">
            <a:off x="2056282" y="3737782"/>
            <a:ext cx="5005702" cy="2235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9" idx="0"/>
          </p:cNvCxnSpPr>
          <p:nvPr/>
        </p:nvCxnSpPr>
        <p:spPr>
          <a:xfrm rot="10800000" flipV="1">
            <a:off x="919280" y="2970276"/>
            <a:ext cx="689773" cy="2491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wn Arrow 47"/>
          <p:cNvSpPr/>
          <p:nvPr/>
        </p:nvSpPr>
        <p:spPr>
          <a:xfrm>
            <a:off x="787651" y="3829604"/>
            <a:ext cx="307818" cy="487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776985" y="4070224"/>
            <a:ext cx="63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Fail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743343" y="5034236"/>
            <a:ext cx="176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Waste / Recycling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47036" y="4158754"/>
            <a:ext cx="107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Dispatch</a:t>
            </a:r>
            <a:endParaRPr lang="en-GB" dirty="0"/>
          </a:p>
        </p:txBody>
      </p:sp>
      <p:sp>
        <p:nvSpPr>
          <p:cNvPr id="52" name="Right Arrow 51"/>
          <p:cNvSpPr/>
          <p:nvPr/>
        </p:nvSpPr>
        <p:spPr>
          <a:xfrm>
            <a:off x="2356267" y="4279006"/>
            <a:ext cx="1170089" cy="268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ight Arrow 52"/>
          <p:cNvSpPr/>
          <p:nvPr/>
        </p:nvSpPr>
        <p:spPr>
          <a:xfrm>
            <a:off x="2341932" y="5034236"/>
            <a:ext cx="1401411" cy="252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0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452455"/>
            <a:ext cx="4465320" cy="331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Scales of production: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2880" y="580097"/>
            <a:ext cx="259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Continuous production: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502" y="171379"/>
            <a:ext cx="2346689" cy="23466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" y="866600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A</a:t>
            </a:r>
            <a:r>
              <a:rPr lang="en-GB" i="1" dirty="0" smtClean="0"/>
              <a:t>: Research and then explain in detail the key features of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continuous production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160" y="2522983"/>
            <a:ext cx="535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B</a:t>
            </a:r>
            <a:r>
              <a:rPr lang="en-GB" i="1" dirty="0" smtClean="0"/>
              <a:t>: Research and then explain in detail how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machines and processes </a:t>
            </a:r>
            <a:r>
              <a:rPr lang="en-GB" i="1" dirty="0" smtClean="0"/>
              <a:t>are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i="1" dirty="0" smtClean="0"/>
              <a:t>used to create this product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3726" y="1200504"/>
            <a:ext cx="7710743" cy="12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64132" y="3193596"/>
            <a:ext cx="5055373" cy="3464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16869" y="6111674"/>
            <a:ext cx="50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C</a:t>
            </a:r>
            <a:r>
              <a:rPr lang="en-GB" i="1" dirty="0" smtClean="0"/>
              <a:t>: Create a block diagram / system map of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key stages of production </a:t>
            </a:r>
            <a:r>
              <a:rPr lang="en-GB" i="1" dirty="0" smtClean="0"/>
              <a:t>for this product. 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525587" y="2732170"/>
            <a:ext cx="6383111" cy="33601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93913" y="1307629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3913" y="3259938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75"/>
          <a:stretch/>
        </p:blipFill>
        <p:spPr>
          <a:xfrm>
            <a:off x="5801607" y="2851972"/>
            <a:ext cx="5548313" cy="303247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656217" y="5340129"/>
            <a:ext cx="233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e.g. Block diagram</a:t>
            </a:r>
            <a:endParaRPr lang="en-GB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566410" y="2178853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1280586" y="5515112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M1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849743" y="6111674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65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61" y="467474"/>
            <a:ext cx="4465320" cy="331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Scales of production: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6161" y="497268"/>
            <a:ext cx="259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Mass production: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66600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A</a:t>
            </a:r>
            <a:r>
              <a:rPr lang="en-GB" i="1" dirty="0" smtClean="0"/>
              <a:t>: Research and then explain in detail the key features of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mass production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161" y="2522983"/>
            <a:ext cx="5006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B</a:t>
            </a:r>
            <a:r>
              <a:rPr lang="en-GB" i="1" dirty="0" smtClean="0"/>
              <a:t>: Research and then explain in detail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machines and processes </a:t>
            </a:r>
            <a:r>
              <a:rPr lang="en-GB" i="1" dirty="0" smtClean="0"/>
              <a:t>used to create this product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3726" y="1200504"/>
            <a:ext cx="7710743" cy="12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64132" y="3193596"/>
            <a:ext cx="4908759" cy="3464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16869" y="6111674"/>
            <a:ext cx="50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C</a:t>
            </a:r>
            <a:r>
              <a:rPr lang="en-GB" i="1" dirty="0" smtClean="0"/>
              <a:t>: Create a block diagram / system map of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key stages of production </a:t>
            </a:r>
            <a:r>
              <a:rPr lang="en-GB" i="1" dirty="0" smtClean="0"/>
              <a:t>for this product.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25587" y="2732170"/>
            <a:ext cx="6383111" cy="33601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3913" y="1307629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3913" y="3259938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75"/>
          <a:stretch/>
        </p:blipFill>
        <p:spPr>
          <a:xfrm>
            <a:off x="6216869" y="2846148"/>
            <a:ext cx="5548313" cy="30324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56217" y="5340129"/>
            <a:ext cx="233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e.g. Block diagram</a:t>
            </a:r>
            <a:endParaRPr lang="en-GB" i="1" dirty="0"/>
          </a:p>
        </p:txBody>
      </p:sp>
      <p:pic>
        <p:nvPicPr>
          <p:cNvPr id="1026" name="Picture 2" descr="Image result for toas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297" y="110578"/>
            <a:ext cx="2999829" cy="250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566410" y="2178853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280586" y="5515112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849743" y="6111674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6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452455"/>
            <a:ext cx="4465320" cy="331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Scales of production: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6161" y="531173"/>
            <a:ext cx="259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Batch production: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" y="866600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A</a:t>
            </a:r>
            <a:r>
              <a:rPr lang="en-GB" i="1" dirty="0" smtClean="0"/>
              <a:t>: Research and then explain in detail the key features of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Batch production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161" y="2522983"/>
            <a:ext cx="5006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B</a:t>
            </a:r>
            <a:r>
              <a:rPr lang="en-GB" i="1" dirty="0" smtClean="0"/>
              <a:t>: Research and then explain in detail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machines and processes </a:t>
            </a:r>
            <a:r>
              <a:rPr lang="en-GB" i="1" dirty="0" smtClean="0"/>
              <a:t>used to create this product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726" y="1200504"/>
            <a:ext cx="7710743" cy="12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4132" y="3193596"/>
            <a:ext cx="4908759" cy="3464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16869" y="6111674"/>
            <a:ext cx="50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C</a:t>
            </a:r>
            <a:r>
              <a:rPr lang="en-GB" i="1" dirty="0" smtClean="0"/>
              <a:t>: Create a block diagram / system map of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key stages of production </a:t>
            </a:r>
            <a:r>
              <a:rPr lang="en-GB" i="1" dirty="0" smtClean="0"/>
              <a:t>for this product.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25587" y="2732170"/>
            <a:ext cx="6383111" cy="33601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3913" y="1307629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3913" y="3259938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75"/>
          <a:stretch/>
        </p:blipFill>
        <p:spPr>
          <a:xfrm>
            <a:off x="6216869" y="2846148"/>
            <a:ext cx="5548313" cy="30324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56217" y="5340129"/>
            <a:ext cx="233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e.g. Block diagram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068" y="271671"/>
            <a:ext cx="3656324" cy="224681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566410" y="2178853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280586" y="5515112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49743" y="6111674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6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452455"/>
            <a:ext cx="4465320" cy="331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Scales of production: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5057" y="591987"/>
            <a:ext cx="259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One off production: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66600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A</a:t>
            </a:r>
            <a:r>
              <a:rPr lang="en-GB" i="1" dirty="0" smtClean="0"/>
              <a:t>: Research and then explain in detail the key features of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one off production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161" y="2522983"/>
            <a:ext cx="5006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B</a:t>
            </a:r>
            <a:r>
              <a:rPr lang="en-GB" i="1" dirty="0" smtClean="0"/>
              <a:t>: Research and then explain in detail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machines and processes </a:t>
            </a:r>
            <a:r>
              <a:rPr lang="en-GB" i="1" dirty="0" smtClean="0"/>
              <a:t>used to create this product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3726" y="1200504"/>
            <a:ext cx="7710743" cy="12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64132" y="3193596"/>
            <a:ext cx="4908759" cy="3464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16869" y="6111674"/>
            <a:ext cx="50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C</a:t>
            </a:r>
            <a:r>
              <a:rPr lang="en-GB" i="1" dirty="0" smtClean="0"/>
              <a:t>: Create a block diagram / system map of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key stages of production </a:t>
            </a:r>
            <a:r>
              <a:rPr lang="en-GB" i="1" dirty="0" smtClean="0"/>
              <a:t>for this product.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25587" y="2732170"/>
            <a:ext cx="6383111" cy="33601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3913" y="1307629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3913" y="3259938"/>
            <a:ext cx="792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Your explanation goes here…</a:t>
            </a:r>
            <a:endParaRPr lang="en-GB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75"/>
          <a:stretch/>
        </p:blipFill>
        <p:spPr>
          <a:xfrm>
            <a:off x="6216869" y="2846148"/>
            <a:ext cx="5548313" cy="30324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56217" y="5340129"/>
            <a:ext cx="233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e.g. Block diagram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3"/>
          <a:stretch/>
        </p:blipFill>
        <p:spPr>
          <a:xfrm>
            <a:off x="8334103" y="89342"/>
            <a:ext cx="3128903" cy="26166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66410" y="2178853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280586" y="5515112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849743" y="6111674"/>
            <a:ext cx="42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1" y="241417"/>
            <a:ext cx="10515600" cy="48396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Types of manufacturing equipment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2335" y="2010787"/>
            <a:ext cx="2374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Dedicated / Special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Moulds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Bespoke machinery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81413" y="2010787"/>
            <a:ext cx="18810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General Purpose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1418" y="4381218"/>
            <a:ext cx="2581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Computerised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CNC Cutters / Mills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3D design applications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76360" y="3378882"/>
            <a:ext cx="18810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Automated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07124" y="849896"/>
            <a:ext cx="11297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Task A: Create an informational poster that displays examples for each type of manufacturing equipment listed below.</a:t>
            </a:r>
          </a:p>
          <a:p>
            <a:r>
              <a:rPr lang="en-GB" i="1" dirty="0" smtClean="0"/>
              <a:t>Task B: Explain with annotations how each type of machine relates to the four different scales of production. </a:t>
            </a:r>
            <a:endParaRPr lang="en-GB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1413" y="2349893"/>
            <a:ext cx="2540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Vertical Mill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Centre Lathe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Pillar Drill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Grinders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Welding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Small scale moulding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76360" y="3745187"/>
            <a:ext cx="254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Production robots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Bespoke machinery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Control systems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463466" y="6345106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35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47699"/>
            <a:ext cx="10515600" cy="6662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Justification of production methods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502" y="666207"/>
            <a:ext cx="119917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Task A: </a:t>
            </a:r>
            <a:r>
              <a:rPr lang="en-GB" sz="1600" i="1" dirty="0" smtClean="0"/>
              <a:t>Thinking about the products and production methods you explored so far write a justification for each item that explains all the reasons why the production method is most suitable. (Quantity, Ease, Material properties, production rates, machinery &amp; tooling)</a:t>
            </a:r>
            <a:endParaRPr lang="en-GB" sz="1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3"/>
          <a:stretch/>
        </p:blipFill>
        <p:spPr>
          <a:xfrm>
            <a:off x="9952616" y="5214890"/>
            <a:ext cx="1605623" cy="1342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967" y="2454209"/>
            <a:ext cx="1876272" cy="1152969"/>
          </a:xfrm>
          <a:prstGeom prst="rect">
            <a:avLst/>
          </a:prstGeom>
        </p:spPr>
      </p:pic>
      <p:pic>
        <p:nvPicPr>
          <p:cNvPr id="7" name="Picture 2" descr="Image result for toas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808" y="5214890"/>
            <a:ext cx="1539386" cy="128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71" y="2727812"/>
            <a:ext cx="1204223" cy="12042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2049" y="1483520"/>
            <a:ext cx="5731659" cy="255454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Justify why continuous manufacturing is most suitable for the arcade button. </a:t>
            </a:r>
          </a:p>
          <a:p>
            <a:endParaRPr lang="en-GB" dirty="0" smtClean="0"/>
          </a:p>
          <a:p>
            <a:r>
              <a:rPr lang="en-GB" sz="1600" dirty="0" smtClean="0"/>
              <a:t>Justification: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502" y="4237379"/>
            <a:ext cx="5731659" cy="246221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Justify why mass manufacturing is most suitable for the toaster. </a:t>
            </a:r>
          </a:p>
          <a:p>
            <a:endParaRPr lang="en-GB" dirty="0" smtClean="0"/>
          </a:p>
          <a:p>
            <a:r>
              <a:rPr lang="en-GB" sz="1600" dirty="0" smtClean="0"/>
              <a:t>Justification: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000463" y="1451959"/>
            <a:ext cx="5991239" cy="255454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Justify why batch manufacturing is most suitable for the bicycle. </a:t>
            </a:r>
          </a:p>
          <a:p>
            <a:endParaRPr lang="en-GB" dirty="0" smtClean="0"/>
          </a:p>
          <a:p>
            <a:r>
              <a:rPr lang="en-GB" sz="1600" dirty="0" smtClean="0"/>
              <a:t>Justification: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0463" y="4145047"/>
            <a:ext cx="5991239" cy="255454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Justify why batch manufacturing is most suitable for the prosthetic leg. </a:t>
            </a:r>
          </a:p>
          <a:p>
            <a:endParaRPr lang="en-GB" dirty="0" smtClean="0"/>
          </a:p>
          <a:p>
            <a:r>
              <a:rPr lang="en-GB" sz="1600" dirty="0" smtClean="0"/>
              <a:t>Justification: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63466" y="6345106"/>
            <a:ext cx="6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7196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608</Words>
  <Application>Microsoft Office PowerPoint</Application>
  <PresentationFormat>Widescreen</PresentationFormat>
  <Paragraphs>139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31 Production Planning for Engineering</vt:lpstr>
      <vt:lpstr>PowerPoint Presentation</vt:lpstr>
      <vt:lpstr>Key stages of production in manufacturing organisations</vt:lpstr>
      <vt:lpstr>Scales of production: </vt:lpstr>
      <vt:lpstr>Scales of production: </vt:lpstr>
      <vt:lpstr>Scales of production: </vt:lpstr>
      <vt:lpstr>Scales of production: </vt:lpstr>
      <vt:lpstr>Types of manufacturing equipment</vt:lpstr>
      <vt:lpstr>Justification of production methods</vt:lpstr>
    </vt:vector>
  </TitlesOfParts>
  <Company>UTC Harbourside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31 Production Planning for Engineering</dc:title>
  <dc:creator>Julian Kupper</dc:creator>
  <cp:lastModifiedBy>Julian Kupper</cp:lastModifiedBy>
  <cp:revision>23</cp:revision>
  <dcterms:created xsi:type="dcterms:W3CDTF">2017-10-29T12:12:21Z</dcterms:created>
  <dcterms:modified xsi:type="dcterms:W3CDTF">2018-01-23T12:18:00Z</dcterms:modified>
</cp:coreProperties>
</file>