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5" r:id="rId3"/>
    <p:sldId id="266" r:id="rId4"/>
    <p:sldId id="267" r:id="rId5"/>
    <p:sldId id="269" r:id="rId6"/>
    <p:sldId id="272" r:id="rId7"/>
    <p:sldId id="270" r:id="rId8"/>
    <p:sldId id="273" r:id="rId9"/>
    <p:sldId id="271" r:id="rId10"/>
    <p:sldId id="274" r:id="rId11"/>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4301"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26B6CE6B-7621-40E6-BD7D-A97DD875F4A1}" type="datetimeFigureOut">
              <a:rPr lang="en-GB" smtClean="0"/>
              <a:t>04/09/2018</a:t>
            </a:fld>
            <a:endParaRPr lang="en-GB"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1"/>
            <a:ext cx="2945659"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31601"/>
            <a:ext cx="2945659" cy="498214"/>
          </a:xfrm>
          <a:prstGeom prst="rect">
            <a:avLst/>
          </a:prstGeom>
        </p:spPr>
        <p:txBody>
          <a:bodyPr vert="horz" lIns="91440" tIns="45720" rIns="91440" bIns="45720" rtlCol="0" anchor="b"/>
          <a:lstStyle>
            <a:lvl1pPr algn="r">
              <a:defRPr sz="1200"/>
            </a:lvl1pPr>
          </a:lstStyle>
          <a:p>
            <a:fld id="{F2D57CD4-C959-4E1A-9054-16A106194013}" type="slidenum">
              <a:rPr lang="en-GB" smtClean="0"/>
              <a:t>‹#›</a:t>
            </a:fld>
            <a:endParaRPr lang="en-GB" dirty="0"/>
          </a:p>
        </p:txBody>
      </p:sp>
    </p:spTree>
    <p:extLst>
      <p:ext uri="{BB962C8B-B14F-4D97-AF65-F5344CB8AC3E}">
        <p14:creationId xmlns:p14="http://schemas.microsoft.com/office/powerpoint/2010/main" val="1301923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292007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356031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416519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02670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4157850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1871983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810482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1711765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410326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1345922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314223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309786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239452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3"/>
          <p:cNvSpPr>
            <a:spLocks noGrp="1"/>
          </p:cNvSpPr>
          <p:nvPr>
            <p:ph type="ftr" sz="quarter" idx="11"/>
          </p:nvPr>
        </p:nvSpPr>
        <p:spPr/>
        <p:txBody>
          <a:bodyPr/>
          <a:lstStyle/>
          <a:p>
            <a:endParaRPr lang="en-GB" dirty="0"/>
          </a:p>
        </p:txBody>
      </p:sp>
      <p:sp>
        <p:nvSpPr>
          <p:cNvPr id="6" name="Slide Number Placeholder 4"/>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2541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2"/>
          <p:cNvSpPr>
            <a:spLocks noGrp="1"/>
          </p:cNvSpPr>
          <p:nvPr>
            <p:ph type="ftr" sz="quarter" idx="11"/>
          </p:nvPr>
        </p:nvSpPr>
        <p:spPr/>
        <p:txBody>
          <a:bodyPr/>
          <a:lstStyle/>
          <a:p>
            <a:endParaRPr lang="en-GB" dirty="0"/>
          </a:p>
        </p:txBody>
      </p:sp>
      <p:sp>
        <p:nvSpPr>
          <p:cNvPr id="6" name="Slide Number Placeholder 3"/>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57809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5" name="Footer Placeholder 5"/>
          <p:cNvSpPr>
            <a:spLocks noGrp="1"/>
          </p:cNvSpPr>
          <p:nvPr>
            <p:ph type="ftr" sz="quarter" idx="11"/>
          </p:nvPr>
        </p:nvSpPr>
        <p:spPr/>
        <p:txBody>
          <a:bodyPr/>
          <a:lstStyle/>
          <a:p>
            <a:endParaRPr lang="en-GB" dirty="0"/>
          </a:p>
        </p:txBody>
      </p:sp>
      <p:sp>
        <p:nvSpPr>
          <p:cNvPr id="6" name="Slide Number Placeholder 6"/>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113336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824760-1AEC-48B5-9564-DABEBEA904B9}" type="datetimeFigureOut">
              <a:rPr lang="en-GB" smtClean="0"/>
              <a:t>04/09/2018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E985AD-20CA-49A8-9F56-3902C446C7B3}" type="slidenum">
              <a:rPr lang="en-GB" smtClean="0"/>
              <a:t>‹#›</a:t>
            </a:fld>
            <a:endParaRPr lang="en-GB" dirty="0"/>
          </a:p>
        </p:txBody>
      </p:sp>
    </p:spTree>
    <p:extLst>
      <p:ext uri="{BB962C8B-B14F-4D97-AF65-F5344CB8AC3E}">
        <p14:creationId xmlns:p14="http://schemas.microsoft.com/office/powerpoint/2010/main" val="194933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2824760-1AEC-48B5-9564-DABEBEA904B9}" type="datetimeFigureOut">
              <a:rPr lang="en-GB" smtClean="0"/>
              <a:t>04/09/2018</a:t>
            </a:fld>
            <a:endParaRPr lang="en-GB"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2E985AD-20CA-49A8-9F56-3902C446C7B3}" type="slidenum">
              <a:rPr lang="en-GB" smtClean="0"/>
              <a:t>‹#›</a:t>
            </a:fld>
            <a:endParaRPr lang="en-GB" dirty="0"/>
          </a:p>
        </p:txBody>
      </p:sp>
    </p:spTree>
    <p:extLst>
      <p:ext uri="{BB962C8B-B14F-4D97-AF65-F5344CB8AC3E}">
        <p14:creationId xmlns:p14="http://schemas.microsoft.com/office/powerpoint/2010/main" val="4762184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Unit </a:t>
            </a:r>
            <a:r>
              <a:rPr lang="en-GB" dirty="0" smtClean="0"/>
              <a:t>31- LA B</a:t>
            </a:r>
            <a:r>
              <a:rPr lang="en-GB" dirty="0" smtClean="0"/>
              <a:t/>
            </a:r>
            <a:br>
              <a:rPr lang="en-GB" dirty="0" smtClean="0"/>
            </a:br>
            <a:r>
              <a:rPr lang="en-GB" dirty="0" smtClean="0"/>
              <a:t>Production Planning for Engineering</a:t>
            </a:r>
            <a:endParaRPr lang="en-GB" dirty="0"/>
          </a:p>
        </p:txBody>
      </p:sp>
      <p:sp>
        <p:nvSpPr>
          <p:cNvPr id="3" name="Subtitle 2"/>
          <p:cNvSpPr>
            <a:spLocks noGrp="1"/>
          </p:cNvSpPr>
          <p:nvPr>
            <p:ph type="subTitle" idx="1"/>
          </p:nvPr>
        </p:nvSpPr>
        <p:spPr>
          <a:xfrm>
            <a:off x="1233853" y="4650584"/>
            <a:ext cx="9144000" cy="1655762"/>
          </a:xfrm>
        </p:spPr>
        <p:txBody>
          <a:bodyPr>
            <a:normAutofit/>
          </a:bodyPr>
          <a:lstStyle/>
          <a:p>
            <a:endParaRPr lang="en-GB" dirty="0"/>
          </a:p>
          <a:p>
            <a:r>
              <a:rPr lang="en-GB" dirty="0" smtClean="0"/>
              <a:t>Learning aim </a:t>
            </a:r>
            <a:r>
              <a:rPr lang="en-GB" dirty="0" smtClean="0"/>
              <a:t>B </a:t>
            </a:r>
            <a:r>
              <a:rPr lang="en-GB" dirty="0" smtClean="0"/>
              <a:t>: </a:t>
            </a:r>
            <a:r>
              <a:rPr lang="en-GB" dirty="0" smtClean="0"/>
              <a:t>- </a:t>
            </a:r>
            <a:r>
              <a:rPr lang="en-GB" dirty="0" smtClean="0"/>
              <a:t>Be </a:t>
            </a:r>
            <a:r>
              <a:rPr lang="en-GB" dirty="0"/>
              <a:t>able to produce a production plan and product specification and prepare related information</a:t>
            </a:r>
            <a:endParaRPr lang="en-GB" dirty="0"/>
          </a:p>
        </p:txBody>
      </p:sp>
    </p:spTree>
    <p:extLst>
      <p:ext uri="{BB962C8B-B14F-4D97-AF65-F5344CB8AC3E}">
        <p14:creationId xmlns:p14="http://schemas.microsoft.com/office/powerpoint/2010/main" val="1716639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H&amp;S Glossary </a:t>
            </a:r>
            <a:endParaRPr lang="en-GB" dirty="0"/>
          </a:p>
        </p:txBody>
      </p:sp>
      <p:sp>
        <p:nvSpPr>
          <p:cNvPr id="4" name="TextBox 3"/>
          <p:cNvSpPr txBox="1"/>
          <p:nvPr/>
        </p:nvSpPr>
        <p:spPr>
          <a:xfrm>
            <a:off x="775855" y="1676400"/>
            <a:ext cx="9892145" cy="1754326"/>
          </a:xfrm>
          <a:prstGeom prst="rect">
            <a:avLst/>
          </a:prstGeom>
          <a:noFill/>
        </p:spPr>
        <p:txBody>
          <a:bodyPr wrap="square" rtlCol="0">
            <a:spAutoFit/>
          </a:bodyPr>
          <a:lstStyle/>
          <a:p>
            <a:r>
              <a:rPr lang="en-GB" dirty="0" smtClean="0"/>
              <a:t>In this section of your report you should include any risk assessments relevant to the processes undertaken. </a:t>
            </a:r>
          </a:p>
          <a:p>
            <a:endParaRPr lang="en-GB" dirty="0"/>
          </a:p>
          <a:p>
            <a:r>
              <a:rPr lang="en-GB" dirty="0" smtClean="0"/>
              <a:t>E.g. if you identify that a CNC machine needs to be used for one of the plans then you should include links to the manual and a risk assessment for using the machine particular to the activity it is being used for. </a:t>
            </a:r>
            <a:endParaRPr lang="en-GB" dirty="0"/>
          </a:p>
        </p:txBody>
      </p:sp>
    </p:spTree>
    <p:extLst>
      <p:ext uri="{BB962C8B-B14F-4D97-AF65-F5344CB8AC3E}">
        <p14:creationId xmlns:p14="http://schemas.microsoft.com/office/powerpoint/2010/main" val="286890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0392" y="1219201"/>
            <a:ext cx="11937036" cy="5098472"/>
          </a:xfrm>
          <a:prstGeom prst="rect">
            <a:avLst/>
          </a:prstGeom>
        </p:spPr>
      </p:pic>
    </p:spTree>
    <p:extLst>
      <p:ext uri="{BB962C8B-B14F-4D97-AF65-F5344CB8AC3E}">
        <p14:creationId xmlns:p14="http://schemas.microsoft.com/office/powerpoint/2010/main" val="321259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088245"/>
              </p:ext>
            </p:extLst>
          </p:nvPr>
        </p:nvGraphicFramePr>
        <p:xfrm>
          <a:off x="294143" y="854149"/>
          <a:ext cx="10832124" cy="5578670"/>
        </p:xfrm>
        <a:graphic>
          <a:graphicData uri="http://schemas.openxmlformats.org/drawingml/2006/table">
            <a:tbl>
              <a:tblPr firstRow="1" bandRow="1">
                <a:tableStyleId>{5C22544A-7EE6-4342-B048-85BDC9FD1C3A}</a:tableStyleId>
              </a:tblPr>
              <a:tblGrid>
                <a:gridCol w="2708031">
                  <a:extLst>
                    <a:ext uri="{9D8B030D-6E8A-4147-A177-3AD203B41FA5}">
                      <a16:colId xmlns:a16="http://schemas.microsoft.com/office/drawing/2014/main" val="2341042266"/>
                    </a:ext>
                  </a:extLst>
                </a:gridCol>
                <a:gridCol w="2830590">
                  <a:extLst>
                    <a:ext uri="{9D8B030D-6E8A-4147-A177-3AD203B41FA5}">
                      <a16:colId xmlns:a16="http://schemas.microsoft.com/office/drawing/2014/main" val="150848710"/>
                    </a:ext>
                  </a:extLst>
                </a:gridCol>
                <a:gridCol w="2585472">
                  <a:extLst>
                    <a:ext uri="{9D8B030D-6E8A-4147-A177-3AD203B41FA5}">
                      <a16:colId xmlns:a16="http://schemas.microsoft.com/office/drawing/2014/main" val="1346318264"/>
                    </a:ext>
                  </a:extLst>
                </a:gridCol>
                <a:gridCol w="2708031">
                  <a:extLst>
                    <a:ext uri="{9D8B030D-6E8A-4147-A177-3AD203B41FA5}">
                      <a16:colId xmlns:a16="http://schemas.microsoft.com/office/drawing/2014/main" val="1205702366"/>
                    </a:ext>
                  </a:extLst>
                </a:gridCol>
              </a:tblGrid>
              <a:tr h="829579">
                <a:tc>
                  <a:txBody>
                    <a:bodyPr/>
                    <a:lstStyle/>
                    <a:p>
                      <a:r>
                        <a:rPr lang="en-GB" dirty="0" smtClean="0"/>
                        <a:t>Process </a:t>
                      </a:r>
                      <a:r>
                        <a:rPr lang="en-GB" sz="1400" i="1" dirty="0" smtClean="0"/>
                        <a:t>(Describe each step you</a:t>
                      </a:r>
                      <a:r>
                        <a:rPr lang="en-GB" sz="1400" i="1" baseline="0" dirty="0" smtClean="0"/>
                        <a:t> have to take to make the object)</a:t>
                      </a:r>
                      <a:endParaRPr lang="en-GB" sz="1400" i="1" dirty="0"/>
                    </a:p>
                  </a:txBody>
                  <a:tcPr/>
                </a:tc>
                <a:tc>
                  <a:txBody>
                    <a:bodyPr/>
                    <a:lstStyle/>
                    <a:p>
                      <a:r>
                        <a:rPr lang="en-GB" dirty="0" smtClean="0"/>
                        <a:t>H &amp; </a:t>
                      </a:r>
                      <a:r>
                        <a:rPr lang="en-GB" dirty="0" smtClean="0"/>
                        <a:t>S </a:t>
                      </a:r>
                      <a:r>
                        <a:rPr lang="en-GB" sz="1400" i="1" dirty="0" smtClean="0"/>
                        <a:t>(Describe any H&amp;S factors / consideration</a:t>
                      </a:r>
                      <a:r>
                        <a:rPr lang="en-GB" sz="1400" i="1" baseline="0" dirty="0" smtClean="0"/>
                        <a:t> related to the process step)</a:t>
                      </a:r>
                      <a:endParaRPr lang="en-GB" sz="1400" i="1" dirty="0"/>
                    </a:p>
                  </a:txBody>
                  <a:tcPr/>
                </a:tc>
                <a:tc>
                  <a:txBody>
                    <a:bodyPr/>
                    <a:lstStyle/>
                    <a:p>
                      <a:r>
                        <a:rPr lang="en-GB" dirty="0" smtClean="0"/>
                        <a:t>QC </a:t>
                      </a:r>
                      <a:r>
                        <a:rPr lang="en-GB" sz="1400" i="1" dirty="0" smtClean="0"/>
                        <a:t>(Describe what you would do at this stage to control quality)</a:t>
                      </a:r>
                      <a:endParaRPr lang="en-GB" sz="1400" i="1" dirty="0"/>
                    </a:p>
                  </a:txBody>
                  <a:tcPr/>
                </a:tc>
                <a:tc>
                  <a:txBody>
                    <a:bodyPr/>
                    <a:lstStyle/>
                    <a:p>
                      <a:r>
                        <a:rPr lang="en-GB" dirty="0" smtClean="0"/>
                        <a:t>Time </a:t>
                      </a:r>
                      <a:r>
                        <a:rPr lang="en-GB" dirty="0" smtClean="0"/>
                        <a:t>taken</a:t>
                      </a:r>
                      <a:r>
                        <a:rPr lang="en-GB" baseline="0" dirty="0" smtClean="0"/>
                        <a:t> </a:t>
                      </a:r>
                      <a:r>
                        <a:rPr lang="en-GB" sz="1400" i="1" baseline="0" dirty="0" smtClean="0"/>
                        <a:t>(Record the expected time taken for this activity)</a:t>
                      </a:r>
                      <a:endParaRPr lang="en-GB" sz="1400" i="1" dirty="0"/>
                    </a:p>
                  </a:txBody>
                  <a:tcPr/>
                </a:tc>
                <a:extLst>
                  <a:ext uri="{0D108BD9-81ED-4DB2-BD59-A6C34878D82A}">
                    <a16:rowId xmlns:a16="http://schemas.microsoft.com/office/drawing/2014/main" val="709925501"/>
                  </a:ext>
                </a:extLst>
              </a:tr>
              <a:tr h="511256">
                <a:tc>
                  <a:txBody>
                    <a:bodyPr/>
                    <a:lstStyle/>
                    <a:p>
                      <a:r>
                        <a:rPr lang="en-GB" sz="1200" i="1" dirty="0" smtClean="0"/>
                        <a:t>E.g. </a:t>
                      </a:r>
                    </a:p>
                    <a:p>
                      <a:r>
                        <a:rPr lang="en-GB" sz="1200" i="1" dirty="0" smtClean="0"/>
                        <a:t>Cut round bar 20mm diameter</a:t>
                      </a:r>
                      <a:r>
                        <a:rPr lang="en-GB" sz="1200" i="1" baseline="0" dirty="0" smtClean="0"/>
                        <a:t> into lengths of 70mm. </a:t>
                      </a:r>
                      <a:endParaRPr lang="en-GB" sz="1200" i="1" dirty="0"/>
                    </a:p>
                  </a:txBody>
                  <a:tcPr/>
                </a:tc>
                <a:tc>
                  <a:txBody>
                    <a:bodyPr/>
                    <a:lstStyle/>
                    <a:p>
                      <a:r>
                        <a:rPr lang="en-GB" sz="1200" i="1" dirty="0" smtClean="0"/>
                        <a:t>e.g. Follow risk assessment for use of hand tools and work holding</a:t>
                      </a:r>
                      <a:r>
                        <a:rPr lang="en-GB" sz="1200" i="1" baseline="0" dirty="0" smtClean="0"/>
                        <a:t>. See RA at back of this document</a:t>
                      </a:r>
                      <a:endParaRPr lang="en-GB" sz="1200" i="1" dirty="0"/>
                    </a:p>
                  </a:txBody>
                  <a:tcPr/>
                </a:tc>
                <a:tc>
                  <a:txBody>
                    <a:bodyPr/>
                    <a:lstStyle/>
                    <a:p>
                      <a:r>
                        <a:rPr lang="en-GB" sz="1200" i="1" dirty="0" smtClean="0"/>
                        <a:t>e.g. Check</a:t>
                      </a:r>
                      <a:r>
                        <a:rPr lang="en-GB" sz="1200" i="1" baseline="0" dirty="0" smtClean="0"/>
                        <a:t> measurements twice before marking and cutting, check quality of cut ends and re-measure cut pieces.</a:t>
                      </a:r>
                      <a:endParaRPr lang="en-GB" sz="1200" i="1" dirty="0"/>
                    </a:p>
                  </a:txBody>
                  <a:tcPr/>
                </a:tc>
                <a:tc>
                  <a:txBody>
                    <a:bodyPr/>
                    <a:lstStyle/>
                    <a:p>
                      <a:r>
                        <a:rPr lang="en-GB" sz="1400" i="1" dirty="0" smtClean="0"/>
                        <a:t>e.g.</a:t>
                      </a:r>
                      <a:r>
                        <a:rPr lang="en-GB" sz="1400" i="1" baseline="0" dirty="0" smtClean="0"/>
                        <a:t> 3 minutes per cut</a:t>
                      </a:r>
                      <a:endParaRPr lang="en-GB" sz="1400" i="1" dirty="0"/>
                    </a:p>
                  </a:txBody>
                  <a:tcPr/>
                </a:tc>
                <a:extLst>
                  <a:ext uri="{0D108BD9-81ED-4DB2-BD59-A6C34878D82A}">
                    <a16:rowId xmlns:a16="http://schemas.microsoft.com/office/drawing/2014/main" val="1357137724"/>
                  </a:ext>
                </a:extLst>
              </a:tr>
              <a:tr h="480629">
                <a:tc>
                  <a:txBody>
                    <a:bodyPr/>
                    <a:lstStyle/>
                    <a:p>
                      <a:endParaRPr lang="en-GB" sz="1200" dirty="0"/>
                    </a:p>
                  </a:txBody>
                  <a:tcPr/>
                </a:tc>
                <a:tc>
                  <a:txBody>
                    <a:bodyPr/>
                    <a:lstStyle/>
                    <a:p>
                      <a:endParaRPr lang="en-GB" sz="1600" dirty="0"/>
                    </a:p>
                  </a:txBody>
                  <a:tcPr/>
                </a:tc>
                <a:tc>
                  <a:txBody>
                    <a:bodyPr/>
                    <a:lstStyle/>
                    <a:p>
                      <a:endParaRPr lang="en-GB" sz="1200" dirty="0"/>
                    </a:p>
                  </a:txBody>
                  <a:tcPr/>
                </a:tc>
                <a:tc>
                  <a:txBody>
                    <a:bodyPr/>
                    <a:lstStyle/>
                    <a:p>
                      <a:r>
                        <a:rPr lang="en-GB" sz="1600" dirty="0" smtClean="0"/>
                        <a:t> </a:t>
                      </a:r>
                      <a:endParaRPr lang="en-GB" sz="1600" dirty="0"/>
                    </a:p>
                  </a:txBody>
                  <a:tcPr/>
                </a:tc>
                <a:extLst>
                  <a:ext uri="{0D108BD9-81ED-4DB2-BD59-A6C34878D82A}">
                    <a16:rowId xmlns:a16="http://schemas.microsoft.com/office/drawing/2014/main" val="140982345"/>
                  </a:ext>
                </a:extLst>
              </a:tr>
              <a:tr h="471202">
                <a:tc>
                  <a:txBody>
                    <a:bodyPr/>
                    <a:lstStyle/>
                    <a:p>
                      <a:endParaRPr lang="en-GB" sz="1200" dirty="0"/>
                    </a:p>
                  </a:txBody>
                  <a:tcPr/>
                </a:tc>
                <a:tc>
                  <a:txBody>
                    <a:bodyPr/>
                    <a:lstStyle/>
                    <a:p>
                      <a:endParaRPr lang="en-GB" sz="1600" dirty="0"/>
                    </a:p>
                  </a:txBody>
                  <a:tcPr/>
                </a:tc>
                <a:tc>
                  <a:txBody>
                    <a:bodyPr/>
                    <a:lstStyle/>
                    <a:p>
                      <a:endParaRPr lang="en-GB" sz="1200" dirty="0"/>
                    </a:p>
                  </a:txBody>
                  <a:tcPr/>
                </a:tc>
                <a:tc>
                  <a:txBody>
                    <a:bodyPr/>
                    <a:lstStyle/>
                    <a:p>
                      <a:endParaRPr lang="en-GB" sz="1600" dirty="0"/>
                    </a:p>
                  </a:txBody>
                  <a:tcPr/>
                </a:tc>
                <a:extLst>
                  <a:ext uri="{0D108BD9-81ED-4DB2-BD59-A6C34878D82A}">
                    <a16:rowId xmlns:a16="http://schemas.microsoft.com/office/drawing/2014/main" val="2219457294"/>
                  </a:ext>
                </a:extLst>
              </a:tr>
              <a:tr h="480629">
                <a:tc>
                  <a:txBody>
                    <a:bodyPr/>
                    <a:lstStyle/>
                    <a:p>
                      <a:endParaRPr lang="en-GB" sz="12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3412254639"/>
                  </a:ext>
                </a:extLst>
              </a:tr>
              <a:tr h="480629">
                <a:tc>
                  <a:txBody>
                    <a:bodyPr/>
                    <a:lstStyle/>
                    <a:p>
                      <a:endParaRPr lang="en-GB" sz="1200" dirty="0"/>
                    </a:p>
                  </a:txBody>
                  <a:tcPr/>
                </a:tc>
                <a:tc>
                  <a:txBody>
                    <a:bodyPr/>
                    <a:lstStyle/>
                    <a:p>
                      <a:endParaRPr lang="en-GB" sz="1600" dirty="0"/>
                    </a:p>
                  </a:txBody>
                  <a:tcPr/>
                </a:tc>
                <a:tc>
                  <a:txBody>
                    <a:bodyPr/>
                    <a:lstStyle/>
                    <a:p>
                      <a:endParaRPr lang="en-GB" sz="1200" dirty="0"/>
                    </a:p>
                  </a:txBody>
                  <a:tcPr/>
                </a:tc>
                <a:tc>
                  <a:txBody>
                    <a:bodyPr/>
                    <a:lstStyle/>
                    <a:p>
                      <a:endParaRPr lang="en-GB" sz="1600" dirty="0"/>
                    </a:p>
                  </a:txBody>
                  <a:tcPr/>
                </a:tc>
                <a:extLst>
                  <a:ext uri="{0D108BD9-81ED-4DB2-BD59-A6C34878D82A}">
                    <a16:rowId xmlns:a16="http://schemas.microsoft.com/office/drawing/2014/main" val="4104217778"/>
                  </a:ext>
                </a:extLst>
              </a:tr>
              <a:tr h="480629">
                <a:tc>
                  <a:txBody>
                    <a:bodyPr/>
                    <a:lstStyle/>
                    <a:p>
                      <a:endParaRPr lang="en-GB" sz="1200" dirty="0"/>
                    </a:p>
                  </a:txBody>
                  <a:tcPr/>
                </a:tc>
                <a:tc>
                  <a:txBody>
                    <a:bodyPr/>
                    <a:lstStyle/>
                    <a:p>
                      <a:endParaRPr lang="en-GB" sz="1600" dirty="0"/>
                    </a:p>
                  </a:txBody>
                  <a:tcPr/>
                </a:tc>
                <a:tc>
                  <a:txBody>
                    <a:bodyPr/>
                    <a:lstStyle/>
                    <a:p>
                      <a:endParaRPr lang="en-GB" sz="1200" baseline="0" dirty="0" smtClean="0"/>
                    </a:p>
                  </a:txBody>
                  <a:tcPr/>
                </a:tc>
                <a:tc>
                  <a:txBody>
                    <a:bodyPr/>
                    <a:lstStyle/>
                    <a:p>
                      <a:endParaRPr lang="en-GB" sz="1600" dirty="0"/>
                    </a:p>
                  </a:txBody>
                  <a:tcPr/>
                </a:tc>
                <a:extLst>
                  <a:ext uri="{0D108BD9-81ED-4DB2-BD59-A6C34878D82A}">
                    <a16:rowId xmlns:a16="http://schemas.microsoft.com/office/drawing/2014/main" val="2340420321"/>
                  </a:ext>
                </a:extLst>
              </a:tr>
              <a:tr h="571155">
                <a:tc>
                  <a:txBody>
                    <a:bodyPr/>
                    <a:lstStyle/>
                    <a:p>
                      <a:endParaRPr lang="en-GB" sz="1200" dirty="0"/>
                    </a:p>
                  </a:txBody>
                  <a:tcPr/>
                </a:tc>
                <a:tc>
                  <a:txBody>
                    <a:bodyPr/>
                    <a:lstStyle/>
                    <a:p>
                      <a:endParaRPr lang="en-GB" sz="1600" dirty="0"/>
                    </a:p>
                  </a:txBody>
                  <a:tcPr/>
                </a:tc>
                <a:tc>
                  <a:txBody>
                    <a:bodyPr/>
                    <a:lstStyle/>
                    <a:p>
                      <a:endParaRPr lang="en-GB" sz="1200" dirty="0"/>
                    </a:p>
                  </a:txBody>
                  <a:tcPr/>
                </a:tc>
                <a:tc>
                  <a:txBody>
                    <a:bodyPr/>
                    <a:lstStyle/>
                    <a:p>
                      <a:endParaRPr lang="en-GB" sz="1600" dirty="0"/>
                    </a:p>
                  </a:txBody>
                  <a:tcPr/>
                </a:tc>
                <a:extLst>
                  <a:ext uri="{0D108BD9-81ED-4DB2-BD59-A6C34878D82A}">
                    <a16:rowId xmlns:a16="http://schemas.microsoft.com/office/drawing/2014/main" val="2335274838"/>
                  </a:ext>
                </a:extLst>
              </a:tr>
              <a:tr h="480629">
                <a:tc>
                  <a:txBody>
                    <a:bodyPr/>
                    <a:lstStyle/>
                    <a:p>
                      <a:endParaRPr lang="en-GB" sz="12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370301792"/>
                  </a:ext>
                </a:extLst>
              </a:tr>
              <a:tr h="480629">
                <a:tc>
                  <a:txBody>
                    <a:bodyPr/>
                    <a:lstStyle/>
                    <a:p>
                      <a:endParaRPr lang="en-GB" sz="12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744101608"/>
                  </a:ext>
                </a:extLst>
              </a:tr>
            </a:tbl>
          </a:graphicData>
        </a:graphic>
      </p:graphicFrame>
      <p:sp>
        <p:nvSpPr>
          <p:cNvPr id="3" name="Rectangle 2"/>
          <p:cNvSpPr/>
          <p:nvPr/>
        </p:nvSpPr>
        <p:spPr>
          <a:xfrm>
            <a:off x="483913" y="325288"/>
            <a:ext cx="6066356" cy="461665"/>
          </a:xfrm>
          <a:prstGeom prst="rect">
            <a:avLst/>
          </a:prstGeom>
        </p:spPr>
        <p:txBody>
          <a:bodyPr wrap="square">
            <a:spAutoFit/>
          </a:bodyPr>
          <a:lstStyle/>
          <a:p>
            <a:r>
              <a:rPr lang="en-GB" sz="2400" b="1" dirty="0"/>
              <a:t>One off production </a:t>
            </a:r>
            <a:r>
              <a:rPr lang="en-GB" sz="2400" b="1" dirty="0" smtClean="0"/>
              <a:t>plan</a:t>
            </a:r>
            <a:endParaRPr lang="en-GB" sz="2400" b="1" dirty="0"/>
          </a:p>
        </p:txBody>
      </p:sp>
      <p:sp>
        <p:nvSpPr>
          <p:cNvPr id="2" name="TextBox 1"/>
          <p:cNvSpPr txBox="1"/>
          <p:nvPr/>
        </p:nvSpPr>
        <p:spPr>
          <a:xfrm>
            <a:off x="4405745" y="207818"/>
            <a:ext cx="5555673" cy="646331"/>
          </a:xfrm>
          <a:prstGeom prst="rect">
            <a:avLst/>
          </a:prstGeom>
          <a:noFill/>
        </p:spPr>
        <p:txBody>
          <a:bodyPr wrap="square" rtlCol="0">
            <a:spAutoFit/>
          </a:bodyPr>
          <a:lstStyle/>
          <a:p>
            <a:r>
              <a:rPr lang="en-GB" i="1" dirty="0" smtClean="0"/>
              <a:t>This will become your one off production plan:</a:t>
            </a:r>
          </a:p>
          <a:p>
            <a:endParaRPr lang="en-GB" i="1" dirty="0" smtClean="0"/>
          </a:p>
        </p:txBody>
      </p:sp>
    </p:spTree>
    <p:extLst>
      <p:ext uri="{BB962C8B-B14F-4D97-AF65-F5344CB8AC3E}">
        <p14:creationId xmlns:p14="http://schemas.microsoft.com/office/powerpoint/2010/main" val="70824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4918"/>
          </a:xfrm>
        </p:spPr>
        <p:txBody>
          <a:bodyPr/>
          <a:lstStyle/>
          <a:p>
            <a:r>
              <a:rPr lang="en-GB" dirty="0" smtClean="0"/>
              <a:t>One off production plan - </a:t>
            </a:r>
            <a:r>
              <a:rPr lang="en-GB" sz="2000" i="1" dirty="0" smtClean="0"/>
              <a:t>See example below</a:t>
            </a:r>
            <a:endParaRPr lang="en-GB" sz="2000" i="1" dirty="0"/>
          </a:p>
        </p:txBody>
      </p:sp>
      <p:sp>
        <p:nvSpPr>
          <p:cNvPr id="5" name="TextBox 4"/>
          <p:cNvSpPr txBox="1"/>
          <p:nvPr/>
        </p:nvSpPr>
        <p:spPr>
          <a:xfrm>
            <a:off x="5969977" y="3552093"/>
            <a:ext cx="3359888" cy="1907930"/>
          </a:xfrm>
          <a:prstGeom prst="rect">
            <a:avLst/>
          </a:prstGeom>
          <a:noFill/>
        </p:spPr>
        <p:txBody>
          <a:bodyPr wrap="square" rtlCol="0">
            <a:spAutoFit/>
          </a:bodyPr>
          <a:lstStyle/>
          <a:p>
            <a:endParaRPr lang="en-GB" dirty="0"/>
          </a:p>
        </p:txBody>
      </p:sp>
      <p:sp>
        <p:nvSpPr>
          <p:cNvPr id="6" name="TextBox 5"/>
          <p:cNvSpPr txBox="1"/>
          <p:nvPr/>
        </p:nvSpPr>
        <p:spPr>
          <a:xfrm>
            <a:off x="646111" y="1529753"/>
            <a:ext cx="10797744" cy="4524315"/>
          </a:xfrm>
          <a:prstGeom prst="rect">
            <a:avLst/>
          </a:prstGeom>
          <a:noFill/>
        </p:spPr>
        <p:txBody>
          <a:bodyPr wrap="square" rtlCol="0">
            <a:spAutoFit/>
          </a:bodyPr>
          <a:lstStyle/>
          <a:p>
            <a:r>
              <a:rPr lang="en-GB" b="1" u="sng" dirty="0" smtClean="0"/>
              <a:t>Cost</a:t>
            </a:r>
            <a:r>
              <a:rPr lang="en-GB" b="1" u="sng" dirty="0" smtClean="0"/>
              <a:t>: </a:t>
            </a:r>
            <a:r>
              <a:rPr lang="en-GB" b="1" dirty="0"/>
              <a:t> </a:t>
            </a:r>
            <a:r>
              <a:rPr lang="en-GB" b="1" dirty="0" smtClean="0"/>
              <a:t>(Total up any material and labour costs, labour can be costed at £15 per hour) </a:t>
            </a:r>
          </a:p>
          <a:p>
            <a:endParaRPr lang="en-GB" b="1" u="sng" dirty="0"/>
          </a:p>
          <a:p>
            <a:r>
              <a:rPr lang="en-GB" b="1" dirty="0"/>
              <a:t>Labour</a:t>
            </a:r>
            <a:r>
              <a:rPr lang="en-GB" b="1"/>
              <a:t>: </a:t>
            </a:r>
            <a:r>
              <a:rPr lang="en-GB" b="1" smtClean="0"/>
              <a:t>E.g.</a:t>
            </a:r>
            <a:endParaRPr lang="en-GB" b="1" dirty="0"/>
          </a:p>
          <a:p>
            <a:r>
              <a:rPr lang="en-GB" dirty="0"/>
              <a:t>70 minutes = £16.25 @ £15 per </a:t>
            </a:r>
            <a:r>
              <a:rPr lang="en-GB" dirty="0" smtClean="0"/>
              <a:t>hr</a:t>
            </a:r>
            <a:endParaRPr lang="en-GB" b="1" u="sng" dirty="0" smtClean="0"/>
          </a:p>
          <a:p>
            <a:endParaRPr lang="en-GB" dirty="0" smtClean="0"/>
          </a:p>
          <a:p>
            <a:r>
              <a:rPr lang="en-GB" b="1" dirty="0" smtClean="0"/>
              <a:t>Materials</a:t>
            </a:r>
            <a:r>
              <a:rPr lang="en-GB" b="1" dirty="0" smtClean="0"/>
              <a:t>: (Describe the total quantity of materials needed for the  production) </a:t>
            </a:r>
          </a:p>
          <a:p>
            <a:r>
              <a:rPr lang="en-GB" b="1" dirty="0" smtClean="0"/>
              <a:t>e.g.</a:t>
            </a:r>
            <a:r>
              <a:rPr lang="en-GB" dirty="0" smtClean="0"/>
              <a:t>10x70mm of 40mm diameter Nylon rod = £4.00</a:t>
            </a:r>
            <a:endParaRPr lang="en-GB" b="1" dirty="0" smtClean="0"/>
          </a:p>
          <a:p>
            <a:endParaRPr lang="en-GB" b="1" dirty="0" smtClean="0"/>
          </a:p>
          <a:p>
            <a:r>
              <a:rPr lang="en-GB" b="1" dirty="0" smtClean="0"/>
              <a:t>Plant: (Total up the running costs of any machinery or tools </a:t>
            </a:r>
            <a:r>
              <a:rPr lang="en-GB" b="1" dirty="0" smtClean="0"/>
              <a:t>e.g. £1 for every use of a machine would cover keeping the machinery maintained) </a:t>
            </a:r>
            <a:endParaRPr lang="en-GB" b="1" dirty="0" smtClean="0"/>
          </a:p>
          <a:p>
            <a:r>
              <a:rPr lang="en-GB" dirty="0" smtClean="0"/>
              <a:t>E.g. 10 uses of a machine - £10 </a:t>
            </a:r>
          </a:p>
          <a:p>
            <a:endParaRPr lang="en-GB" dirty="0"/>
          </a:p>
          <a:p>
            <a:r>
              <a:rPr lang="en-GB" b="1" dirty="0" smtClean="0"/>
              <a:t>Total cost: </a:t>
            </a:r>
            <a:r>
              <a:rPr lang="en-GB" b="1" dirty="0" smtClean="0"/>
              <a:t>(Total up all costs including, labour, plant, materials and where needed distribution and packaging)</a:t>
            </a:r>
          </a:p>
          <a:p>
            <a:r>
              <a:rPr lang="en-GB" dirty="0" smtClean="0"/>
              <a:t>e.g. £30.25</a:t>
            </a:r>
            <a:endParaRPr lang="en-GB" dirty="0"/>
          </a:p>
          <a:p>
            <a:endParaRPr lang="en-GB" dirty="0"/>
          </a:p>
        </p:txBody>
      </p:sp>
    </p:spTree>
    <p:extLst>
      <p:ext uri="{BB962C8B-B14F-4D97-AF65-F5344CB8AC3E}">
        <p14:creationId xmlns:p14="http://schemas.microsoft.com/office/powerpoint/2010/main" val="208106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4940872"/>
              </p:ext>
            </p:extLst>
          </p:nvPr>
        </p:nvGraphicFramePr>
        <p:xfrm>
          <a:off x="208755" y="1841320"/>
          <a:ext cx="10832124" cy="4677992"/>
        </p:xfrm>
        <a:graphic>
          <a:graphicData uri="http://schemas.openxmlformats.org/drawingml/2006/table">
            <a:tbl>
              <a:tblPr firstRow="1" bandRow="1">
                <a:tableStyleId>{5C22544A-7EE6-4342-B048-85BDC9FD1C3A}</a:tableStyleId>
              </a:tblPr>
              <a:tblGrid>
                <a:gridCol w="2708031">
                  <a:extLst>
                    <a:ext uri="{9D8B030D-6E8A-4147-A177-3AD203B41FA5}">
                      <a16:colId xmlns:a16="http://schemas.microsoft.com/office/drawing/2014/main" val="2341042266"/>
                    </a:ext>
                  </a:extLst>
                </a:gridCol>
                <a:gridCol w="2708031">
                  <a:extLst>
                    <a:ext uri="{9D8B030D-6E8A-4147-A177-3AD203B41FA5}">
                      <a16:colId xmlns:a16="http://schemas.microsoft.com/office/drawing/2014/main" val="150848710"/>
                    </a:ext>
                  </a:extLst>
                </a:gridCol>
                <a:gridCol w="2708031">
                  <a:extLst>
                    <a:ext uri="{9D8B030D-6E8A-4147-A177-3AD203B41FA5}">
                      <a16:colId xmlns:a16="http://schemas.microsoft.com/office/drawing/2014/main" val="1346318264"/>
                    </a:ext>
                  </a:extLst>
                </a:gridCol>
                <a:gridCol w="2708031">
                  <a:extLst>
                    <a:ext uri="{9D8B030D-6E8A-4147-A177-3AD203B41FA5}">
                      <a16:colId xmlns:a16="http://schemas.microsoft.com/office/drawing/2014/main" val="1205702366"/>
                    </a:ext>
                  </a:extLst>
                </a:gridCol>
              </a:tblGrid>
              <a:tr h="829579">
                <a:tc>
                  <a:txBody>
                    <a:bodyPr/>
                    <a:lstStyle/>
                    <a:p>
                      <a:r>
                        <a:rPr lang="en-GB" dirty="0" smtClean="0"/>
                        <a:t>Process</a:t>
                      </a:r>
                      <a:endParaRPr lang="en-GB" dirty="0"/>
                    </a:p>
                  </a:txBody>
                  <a:tcPr/>
                </a:tc>
                <a:tc>
                  <a:txBody>
                    <a:bodyPr/>
                    <a:lstStyle/>
                    <a:p>
                      <a:r>
                        <a:rPr lang="en-GB" dirty="0" smtClean="0"/>
                        <a:t>H &amp; S</a:t>
                      </a:r>
                      <a:endParaRPr lang="en-GB" dirty="0"/>
                    </a:p>
                  </a:txBody>
                  <a:tcPr/>
                </a:tc>
                <a:tc>
                  <a:txBody>
                    <a:bodyPr/>
                    <a:lstStyle/>
                    <a:p>
                      <a:r>
                        <a:rPr lang="en-GB" dirty="0" smtClean="0"/>
                        <a:t>QC</a:t>
                      </a:r>
                      <a:endParaRPr lang="en-GB" dirty="0"/>
                    </a:p>
                  </a:txBody>
                  <a:tcPr/>
                </a:tc>
                <a:tc>
                  <a:txBody>
                    <a:bodyPr/>
                    <a:lstStyle/>
                    <a:p>
                      <a:r>
                        <a:rPr lang="en-GB" dirty="0" smtClean="0"/>
                        <a:t>Time taken</a:t>
                      </a:r>
                      <a:endParaRPr lang="en-GB" dirty="0"/>
                    </a:p>
                  </a:txBody>
                  <a:tcPr/>
                </a:tc>
                <a:extLst>
                  <a:ext uri="{0D108BD9-81ED-4DB2-BD59-A6C34878D82A}">
                    <a16:rowId xmlns:a16="http://schemas.microsoft.com/office/drawing/2014/main" val="709925501"/>
                  </a:ext>
                </a:extLst>
              </a:tr>
              <a:tr h="480629">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1357137724"/>
                  </a:ext>
                </a:extLst>
              </a:tr>
              <a:tr h="480629">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140982345"/>
                  </a:ext>
                </a:extLst>
              </a:tr>
              <a:tr h="484010">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2219457294"/>
                  </a:ext>
                </a:extLst>
              </a:tr>
              <a:tr h="480629">
                <a:tc>
                  <a:txBody>
                    <a:bodyPr/>
                    <a:lstStyle/>
                    <a:p>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12254639"/>
                  </a:ext>
                </a:extLst>
              </a:tr>
              <a:tr h="480629">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4104217778"/>
                  </a:ext>
                </a:extLst>
              </a:tr>
              <a:tr h="480629">
                <a:tc>
                  <a:txBody>
                    <a:bodyPr/>
                    <a:lstStyle/>
                    <a:p>
                      <a:endParaRPr lang="en-GB" sz="1400" dirty="0"/>
                    </a:p>
                  </a:txBody>
                  <a:tcPr/>
                </a:tc>
                <a:tc>
                  <a:txBody>
                    <a:bodyPr/>
                    <a:lstStyle/>
                    <a:p>
                      <a:endParaRPr lang="en-GB" dirty="0"/>
                    </a:p>
                  </a:txBody>
                  <a:tcPr/>
                </a:tc>
                <a:tc>
                  <a:txBody>
                    <a:bodyPr/>
                    <a:lstStyle/>
                    <a:p>
                      <a:endParaRPr lang="en-GB" sz="1400" baseline="0" dirty="0" smtClean="0"/>
                    </a:p>
                  </a:txBody>
                  <a:tcPr/>
                </a:tc>
                <a:tc>
                  <a:txBody>
                    <a:bodyPr/>
                    <a:lstStyle/>
                    <a:p>
                      <a:endParaRPr lang="en-GB" dirty="0"/>
                    </a:p>
                  </a:txBody>
                  <a:tcPr/>
                </a:tc>
                <a:extLst>
                  <a:ext uri="{0D108BD9-81ED-4DB2-BD59-A6C34878D82A}">
                    <a16:rowId xmlns:a16="http://schemas.microsoft.com/office/drawing/2014/main" val="2340420321"/>
                  </a:ext>
                </a:extLst>
              </a:tr>
              <a:tr h="480629">
                <a:tc>
                  <a:txBody>
                    <a:bodyPr/>
                    <a:lstStyle/>
                    <a:p>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0301792"/>
                  </a:ext>
                </a:extLst>
              </a:tr>
              <a:tr h="480629">
                <a:tc>
                  <a:txBody>
                    <a:bodyPr/>
                    <a:lstStyle/>
                    <a:p>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744101608"/>
                  </a:ext>
                </a:extLst>
              </a:tr>
            </a:tbl>
          </a:graphicData>
        </a:graphic>
      </p:graphicFrame>
      <p:sp>
        <p:nvSpPr>
          <p:cNvPr id="5" name="Title 1"/>
          <p:cNvSpPr>
            <a:spLocks noGrp="1"/>
          </p:cNvSpPr>
          <p:nvPr>
            <p:ph type="title"/>
          </p:nvPr>
        </p:nvSpPr>
        <p:spPr>
          <a:xfrm>
            <a:off x="208756" y="306962"/>
            <a:ext cx="6427572" cy="880000"/>
          </a:xfrm>
        </p:spPr>
        <p:txBody>
          <a:bodyPr/>
          <a:lstStyle/>
          <a:p>
            <a:r>
              <a:rPr lang="en-GB" dirty="0" smtClean="0"/>
              <a:t>Small batch </a:t>
            </a:r>
            <a:r>
              <a:rPr lang="en-GB" dirty="0" smtClean="0"/>
              <a:t>production</a:t>
            </a:r>
            <a:endParaRPr lang="en-GB" dirty="0"/>
          </a:p>
        </p:txBody>
      </p:sp>
      <p:sp>
        <p:nvSpPr>
          <p:cNvPr id="6" name="TextBox 5"/>
          <p:cNvSpPr txBox="1"/>
          <p:nvPr/>
        </p:nvSpPr>
        <p:spPr>
          <a:xfrm>
            <a:off x="208755" y="1082820"/>
            <a:ext cx="11387500" cy="646331"/>
          </a:xfrm>
          <a:prstGeom prst="rect">
            <a:avLst/>
          </a:prstGeom>
          <a:noFill/>
        </p:spPr>
        <p:txBody>
          <a:bodyPr wrap="square" rtlCol="0">
            <a:spAutoFit/>
          </a:bodyPr>
          <a:lstStyle/>
          <a:p>
            <a:r>
              <a:rPr lang="en-GB" i="1" dirty="0" smtClean="0"/>
              <a:t>This will become your Small Batch production plan follow the same technique to fill this in as the one off plan but make sure that you adapt / change the plan to suit the different processes chosen. </a:t>
            </a:r>
          </a:p>
        </p:txBody>
      </p:sp>
    </p:spTree>
    <p:extLst>
      <p:ext uri="{BB962C8B-B14F-4D97-AF65-F5344CB8AC3E}">
        <p14:creationId xmlns:p14="http://schemas.microsoft.com/office/powerpoint/2010/main" val="16717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Small batch production plan </a:t>
            </a:r>
            <a:endParaRPr lang="en-GB" dirty="0"/>
          </a:p>
        </p:txBody>
      </p:sp>
      <p:sp>
        <p:nvSpPr>
          <p:cNvPr id="5" name="TextBox 4"/>
          <p:cNvSpPr txBox="1"/>
          <p:nvPr/>
        </p:nvSpPr>
        <p:spPr>
          <a:xfrm>
            <a:off x="5969977" y="3552093"/>
            <a:ext cx="3359888" cy="1907930"/>
          </a:xfrm>
          <a:prstGeom prst="rect">
            <a:avLst/>
          </a:prstGeom>
          <a:noFill/>
        </p:spPr>
        <p:txBody>
          <a:bodyPr wrap="square" rtlCol="0">
            <a:spAutoFit/>
          </a:bodyPr>
          <a:lstStyle/>
          <a:p>
            <a:endParaRPr lang="en-GB" dirty="0"/>
          </a:p>
        </p:txBody>
      </p:sp>
      <p:sp>
        <p:nvSpPr>
          <p:cNvPr id="6" name="TextBox 5"/>
          <p:cNvSpPr txBox="1"/>
          <p:nvPr/>
        </p:nvSpPr>
        <p:spPr>
          <a:xfrm>
            <a:off x="646111" y="1529753"/>
            <a:ext cx="10797744" cy="923330"/>
          </a:xfrm>
          <a:prstGeom prst="rect">
            <a:avLst/>
          </a:prstGeom>
          <a:noFill/>
        </p:spPr>
        <p:txBody>
          <a:bodyPr wrap="square" rtlCol="0">
            <a:spAutoFit/>
          </a:bodyPr>
          <a:lstStyle/>
          <a:p>
            <a:r>
              <a:rPr lang="en-GB" b="1" i="1" dirty="0" smtClean="0"/>
              <a:t>Create a costing sheet as with the example in the one off production plan but which addresses the costs and needs of the larger plan</a:t>
            </a:r>
            <a:endParaRPr lang="en-GB" i="1" dirty="0"/>
          </a:p>
          <a:p>
            <a:endParaRPr lang="en-GB" dirty="0"/>
          </a:p>
        </p:txBody>
      </p:sp>
    </p:spTree>
    <p:extLst>
      <p:ext uri="{BB962C8B-B14F-4D97-AF65-F5344CB8AC3E}">
        <p14:creationId xmlns:p14="http://schemas.microsoft.com/office/powerpoint/2010/main" val="2985205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055" y="33530"/>
            <a:ext cx="9404723" cy="811597"/>
          </a:xfrm>
        </p:spPr>
        <p:txBody>
          <a:bodyPr/>
          <a:lstStyle/>
          <a:p>
            <a:r>
              <a:rPr lang="en-GB" dirty="0" smtClean="0"/>
              <a:t>Medium batch production plan</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2954837"/>
              </p:ext>
            </p:extLst>
          </p:nvPr>
        </p:nvGraphicFramePr>
        <p:xfrm>
          <a:off x="317055" y="1380126"/>
          <a:ext cx="10832124" cy="5158621"/>
        </p:xfrm>
        <a:graphic>
          <a:graphicData uri="http://schemas.openxmlformats.org/drawingml/2006/table">
            <a:tbl>
              <a:tblPr firstRow="1" bandRow="1">
                <a:tableStyleId>{5C22544A-7EE6-4342-B048-85BDC9FD1C3A}</a:tableStyleId>
              </a:tblPr>
              <a:tblGrid>
                <a:gridCol w="2708031">
                  <a:extLst>
                    <a:ext uri="{9D8B030D-6E8A-4147-A177-3AD203B41FA5}">
                      <a16:colId xmlns:a16="http://schemas.microsoft.com/office/drawing/2014/main" val="2341042266"/>
                    </a:ext>
                  </a:extLst>
                </a:gridCol>
                <a:gridCol w="2708031">
                  <a:extLst>
                    <a:ext uri="{9D8B030D-6E8A-4147-A177-3AD203B41FA5}">
                      <a16:colId xmlns:a16="http://schemas.microsoft.com/office/drawing/2014/main" val="150848710"/>
                    </a:ext>
                  </a:extLst>
                </a:gridCol>
                <a:gridCol w="2708031">
                  <a:extLst>
                    <a:ext uri="{9D8B030D-6E8A-4147-A177-3AD203B41FA5}">
                      <a16:colId xmlns:a16="http://schemas.microsoft.com/office/drawing/2014/main" val="1346318264"/>
                    </a:ext>
                  </a:extLst>
                </a:gridCol>
                <a:gridCol w="2708031">
                  <a:extLst>
                    <a:ext uri="{9D8B030D-6E8A-4147-A177-3AD203B41FA5}">
                      <a16:colId xmlns:a16="http://schemas.microsoft.com/office/drawing/2014/main" val="1205702366"/>
                    </a:ext>
                  </a:extLst>
                </a:gridCol>
              </a:tblGrid>
              <a:tr h="829579">
                <a:tc>
                  <a:txBody>
                    <a:bodyPr/>
                    <a:lstStyle/>
                    <a:p>
                      <a:r>
                        <a:rPr lang="en-GB" dirty="0" smtClean="0"/>
                        <a:t>Process</a:t>
                      </a:r>
                      <a:endParaRPr lang="en-GB" dirty="0"/>
                    </a:p>
                  </a:txBody>
                  <a:tcPr/>
                </a:tc>
                <a:tc>
                  <a:txBody>
                    <a:bodyPr/>
                    <a:lstStyle/>
                    <a:p>
                      <a:r>
                        <a:rPr lang="en-GB" dirty="0" smtClean="0"/>
                        <a:t>H &amp; S</a:t>
                      </a:r>
                      <a:endParaRPr lang="en-GB" dirty="0"/>
                    </a:p>
                  </a:txBody>
                  <a:tcPr/>
                </a:tc>
                <a:tc>
                  <a:txBody>
                    <a:bodyPr/>
                    <a:lstStyle/>
                    <a:p>
                      <a:r>
                        <a:rPr lang="en-GB" dirty="0" smtClean="0"/>
                        <a:t>QC</a:t>
                      </a:r>
                      <a:endParaRPr lang="en-GB" dirty="0"/>
                    </a:p>
                  </a:txBody>
                  <a:tcPr/>
                </a:tc>
                <a:tc>
                  <a:txBody>
                    <a:bodyPr/>
                    <a:lstStyle/>
                    <a:p>
                      <a:r>
                        <a:rPr lang="en-GB" dirty="0" smtClean="0"/>
                        <a:t>Time taken</a:t>
                      </a:r>
                      <a:endParaRPr lang="en-GB" dirty="0"/>
                    </a:p>
                  </a:txBody>
                  <a:tcPr/>
                </a:tc>
                <a:extLst>
                  <a:ext uri="{0D108BD9-81ED-4DB2-BD59-A6C34878D82A}">
                    <a16:rowId xmlns:a16="http://schemas.microsoft.com/office/drawing/2014/main" val="709925501"/>
                  </a:ext>
                </a:extLst>
              </a:tr>
              <a:tr h="480629">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1357137724"/>
                  </a:ext>
                </a:extLst>
              </a:tr>
              <a:tr h="480629">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140982345"/>
                  </a:ext>
                </a:extLst>
              </a:tr>
              <a:tr h="484010">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2219457294"/>
                  </a:ext>
                </a:extLst>
              </a:tr>
              <a:tr h="480629">
                <a:tc>
                  <a:txBody>
                    <a:bodyPr/>
                    <a:lstStyle/>
                    <a:p>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12254639"/>
                  </a:ext>
                </a:extLst>
              </a:tr>
              <a:tr h="480629">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4104217778"/>
                  </a:ext>
                </a:extLst>
              </a:tr>
              <a:tr h="480629">
                <a:tc>
                  <a:txBody>
                    <a:bodyPr/>
                    <a:lstStyle/>
                    <a:p>
                      <a:endParaRPr lang="en-GB" sz="1400" dirty="0"/>
                    </a:p>
                  </a:txBody>
                  <a:tcPr/>
                </a:tc>
                <a:tc>
                  <a:txBody>
                    <a:bodyPr/>
                    <a:lstStyle/>
                    <a:p>
                      <a:endParaRPr lang="en-GB" dirty="0"/>
                    </a:p>
                  </a:txBody>
                  <a:tcPr/>
                </a:tc>
                <a:tc>
                  <a:txBody>
                    <a:bodyPr/>
                    <a:lstStyle/>
                    <a:p>
                      <a:endParaRPr lang="en-GB" sz="1400" baseline="0" dirty="0" smtClean="0"/>
                    </a:p>
                  </a:txBody>
                  <a:tcPr/>
                </a:tc>
                <a:tc>
                  <a:txBody>
                    <a:bodyPr/>
                    <a:lstStyle/>
                    <a:p>
                      <a:endParaRPr lang="en-GB" dirty="0"/>
                    </a:p>
                  </a:txBody>
                  <a:tcPr/>
                </a:tc>
                <a:extLst>
                  <a:ext uri="{0D108BD9-81ED-4DB2-BD59-A6C34878D82A}">
                    <a16:rowId xmlns:a16="http://schemas.microsoft.com/office/drawing/2014/main" val="2340420321"/>
                  </a:ext>
                </a:extLst>
              </a:tr>
              <a:tr h="480629">
                <a:tc>
                  <a:txBody>
                    <a:bodyPr/>
                    <a:lstStyle/>
                    <a:p>
                      <a:endParaRPr lang="en-GB" sz="1400" dirty="0"/>
                    </a:p>
                  </a:txBody>
                  <a:tcPr/>
                </a:tc>
                <a:tc>
                  <a:txBody>
                    <a:bodyPr/>
                    <a:lstStyle/>
                    <a:p>
                      <a:endParaRPr lang="en-GB" dirty="0"/>
                    </a:p>
                  </a:txBody>
                  <a:tcPr/>
                </a:tc>
                <a:tc>
                  <a:txBody>
                    <a:bodyPr/>
                    <a:lstStyle/>
                    <a:p>
                      <a:endParaRPr lang="en-GB" sz="1400" dirty="0"/>
                    </a:p>
                  </a:txBody>
                  <a:tcPr/>
                </a:tc>
                <a:tc>
                  <a:txBody>
                    <a:bodyPr/>
                    <a:lstStyle/>
                    <a:p>
                      <a:endParaRPr lang="en-GB" dirty="0"/>
                    </a:p>
                  </a:txBody>
                  <a:tcPr/>
                </a:tc>
                <a:extLst>
                  <a:ext uri="{0D108BD9-81ED-4DB2-BD59-A6C34878D82A}">
                    <a16:rowId xmlns:a16="http://schemas.microsoft.com/office/drawing/2014/main" val="2335274838"/>
                  </a:ext>
                </a:extLst>
              </a:tr>
              <a:tr h="480629">
                <a:tc>
                  <a:txBody>
                    <a:bodyPr/>
                    <a:lstStyle/>
                    <a:p>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0301792"/>
                  </a:ext>
                </a:extLst>
              </a:tr>
              <a:tr h="480629">
                <a:tc>
                  <a:txBody>
                    <a:bodyPr/>
                    <a:lstStyle/>
                    <a:p>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744101608"/>
                  </a:ext>
                </a:extLst>
              </a:tr>
            </a:tbl>
          </a:graphicData>
        </a:graphic>
      </p:graphicFrame>
      <p:sp>
        <p:nvSpPr>
          <p:cNvPr id="5" name="TextBox 4"/>
          <p:cNvSpPr txBox="1"/>
          <p:nvPr/>
        </p:nvSpPr>
        <p:spPr>
          <a:xfrm>
            <a:off x="317055" y="636813"/>
            <a:ext cx="11387500" cy="646331"/>
          </a:xfrm>
          <a:prstGeom prst="rect">
            <a:avLst/>
          </a:prstGeom>
          <a:noFill/>
        </p:spPr>
        <p:txBody>
          <a:bodyPr wrap="square" rtlCol="0">
            <a:spAutoFit/>
          </a:bodyPr>
          <a:lstStyle/>
          <a:p>
            <a:r>
              <a:rPr lang="en-GB" i="1" dirty="0" smtClean="0"/>
              <a:t>This will become your Small Batch production plan follow the same technique to fill this in as the one off plan but make sure that you adapt / change the plan to suit the different processes chosen. </a:t>
            </a:r>
          </a:p>
        </p:txBody>
      </p:sp>
    </p:spTree>
    <p:extLst>
      <p:ext uri="{BB962C8B-B14F-4D97-AF65-F5344CB8AC3E}">
        <p14:creationId xmlns:p14="http://schemas.microsoft.com/office/powerpoint/2010/main" val="371656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t>
            </a:r>
            <a:r>
              <a:rPr lang="en-GB" dirty="0" smtClean="0"/>
              <a:t>dium batch production plan </a:t>
            </a:r>
            <a:endParaRPr lang="en-GB" dirty="0"/>
          </a:p>
        </p:txBody>
      </p:sp>
      <p:sp>
        <p:nvSpPr>
          <p:cNvPr id="5" name="TextBox 4"/>
          <p:cNvSpPr txBox="1"/>
          <p:nvPr/>
        </p:nvSpPr>
        <p:spPr>
          <a:xfrm>
            <a:off x="5969977" y="3552093"/>
            <a:ext cx="3359888" cy="1907930"/>
          </a:xfrm>
          <a:prstGeom prst="rect">
            <a:avLst/>
          </a:prstGeom>
          <a:noFill/>
        </p:spPr>
        <p:txBody>
          <a:bodyPr wrap="square" rtlCol="0">
            <a:spAutoFit/>
          </a:bodyPr>
          <a:lstStyle/>
          <a:p>
            <a:endParaRPr lang="en-GB" dirty="0"/>
          </a:p>
        </p:txBody>
      </p:sp>
      <p:sp>
        <p:nvSpPr>
          <p:cNvPr id="7" name="TextBox 6"/>
          <p:cNvSpPr txBox="1"/>
          <p:nvPr/>
        </p:nvSpPr>
        <p:spPr>
          <a:xfrm>
            <a:off x="646111" y="1529753"/>
            <a:ext cx="10797744" cy="923330"/>
          </a:xfrm>
          <a:prstGeom prst="rect">
            <a:avLst/>
          </a:prstGeom>
          <a:noFill/>
        </p:spPr>
        <p:txBody>
          <a:bodyPr wrap="square" rtlCol="0">
            <a:spAutoFit/>
          </a:bodyPr>
          <a:lstStyle/>
          <a:p>
            <a:r>
              <a:rPr lang="en-GB" b="1" i="1" dirty="0" smtClean="0"/>
              <a:t>Create a costing sheet as with the example in the one off production plan but which addresses the costs and needs of the larger plan</a:t>
            </a:r>
            <a:endParaRPr lang="en-GB" i="1" dirty="0"/>
          </a:p>
          <a:p>
            <a:endParaRPr lang="en-GB" dirty="0"/>
          </a:p>
        </p:txBody>
      </p:sp>
    </p:spTree>
    <p:extLst>
      <p:ext uri="{BB962C8B-B14F-4D97-AF65-F5344CB8AC3E}">
        <p14:creationId xmlns:p14="http://schemas.microsoft.com/office/powerpoint/2010/main" val="141079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Justification – </a:t>
            </a:r>
            <a:r>
              <a:rPr lang="en-GB" sz="2800" dirty="0" smtClean="0"/>
              <a:t>(</a:t>
            </a:r>
            <a:r>
              <a:rPr lang="en-GB" sz="2400" dirty="0" smtClean="0"/>
              <a:t>Explain why you have chosen to use different techniques and processes for one of the production plans).  </a:t>
            </a:r>
            <a:endParaRPr lang="en-GB" sz="2400" dirty="0"/>
          </a:p>
        </p:txBody>
      </p:sp>
      <p:sp>
        <p:nvSpPr>
          <p:cNvPr id="4" name="TextBox 3"/>
          <p:cNvSpPr txBox="1"/>
          <p:nvPr/>
        </p:nvSpPr>
        <p:spPr>
          <a:xfrm>
            <a:off x="374692" y="1958744"/>
            <a:ext cx="11470946" cy="4524315"/>
          </a:xfrm>
          <a:prstGeom prst="rect">
            <a:avLst/>
          </a:prstGeom>
          <a:noFill/>
        </p:spPr>
        <p:txBody>
          <a:bodyPr wrap="square" rtlCol="0">
            <a:spAutoFit/>
          </a:bodyPr>
          <a:lstStyle/>
          <a:p>
            <a:r>
              <a:rPr lang="en-GB" dirty="0" smtClean="0"/>
              <a:t>e.g. </a:t>
            </a:r>
          </a:p>
          <a:p>
            <a:r>
              <a:rPr lang="en-GB" dirty="0" smtClean="0"/>
              <a:t>This </a:t>
            </a:r>
            <a:r>
              <a:rPr lang="en-GB" dirty="0" smtClean="0"/>
              <a:t>one off production process takes about 28 minutes to make one piece. This is quite a hands on process as the labourer needs to do a lot of work like operate the lathe themselves. You have to measure using callipers and rulers which slows down the production making it a slower process overall. The slower the production process the more time and energy that is used which will increase the price to the customer. </a:t>
            </a:r>
            <a:endParaRPr lang="en-GB" dirty="0" smtClean="0"/>
          </a:p>
          <a:p>
            <a:endParaRPr lang="en-GB" dirty="0"/>
          </a:p>
          <a:p>
            <a:r>
              <a:rPr lang="en-GB" dirty="0" smtClean="0"/>
              <a:t>If </a:t>
            </a:r>
            <a:r>
              <a:rPr lang="en-GB" dirty="0" smtClean="0"/>
              <a:t>a product is made as a one off then the product can be made unique and specific to the buyer. This is the most expensive production method however it is the cheapest in terms of machinery and running costs as majority of the work is done manually. </a:t>
            </a:r>
            <a:endParaRPr lang="en-GB" dirty="0" smtClean="0"/>
          </a:p>
          <a:p>
            <a:r>
              <a:rPr lang="en-GB" dirty="0" smtClean="0"/>
              <a:t>The </a:t>
            </a:r>
            <a:r>
              <a:rPr lang="en-GB" dirty="0" smtClean="0"/>
              <a:t>medium batch process is slightly different to small batch as more products are made. By allowing the user to create more pieces in a quicker time, the process is more automated and less manual labour which reduces the overall cost to the buyer. The medium batch will take roughly double the time however will bring a larger yield</a:t>
            </a:r>
            <a:r>
              <a:rPr lang="en-GB" dirty="0" smtClean="0"/>
              <a:t>.																							</a:t>
            </a:r>
            <a:r>
              <a:rPr lang="en-GB" dirty="0" smtClean="0"/>
              <a:t>																				</a:t>
            </a:r>
            <a:endParaRPr lang="en-GB" dirty="0"/>
          </a:p>
        </p:txBody>
      </p:sp>
    </p:spTree>
    <p:extLst>
      <p:ext uri="{BB962C8B-B14F-4D97-AF65-F5344CB8AC3E}">
        <p14:creationId xmlns:p14="http://schemas.microsoft.com/office/powerpoint/2010/main" val="2190506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1171</TotalTime>
  <Words>718</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Unit 31- LA B Production Planning for Engineering</vt:lpstr>
      <vt:lpstr>PowerPoint Presentation</vt:lpstr>
      <vt:lpstr>PowerPoint Presentation</vt:lpstr>
      <vt:lpstr>One off production plan - See example below</vt:lpstr>
      <vt:lpstr>Small batch production</vt:lpstr>
      <vt:lpstr>Small batch production plan </vt:lpstr>
      <vt:lpstr>Medium batch production plan</vt:lpstr>
      <vt:lpstr>Medium batch production plan </vt:lpstr>
      <vt:lpstr>Justification – (Explain why you have chosen to use different techniques and processes for one of the production plans).  </vt:lpstr>
      <vt:lpstr>H&amp;S Glossary </vt:lpstr>
    </vt:vector>
  </TitlesOfParts>
  <Company>UTC Harbourside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31 Production Planning for Engineering</dc:title>
  <dc:creator>Julian Kupper</dc:creator>
  <cp:lastModifiedBy>Julian Kupper</cp:lastModifiedBy>
  <cp:revision>104</cp:revision>
  <cp:lastPrinted>2018-05-11T14:18:36Z</cp:lastPrinted>
  <dcterms:created xsi:type="dcterms:W3CDTF">2017-10-29T12:12:21Z</dcterms:created>
  <dcterms:modified xsi:type="dcterms:W3CDTF">2018-09-04T12:59:54Z</dcterms:modified>
</cp:coreProperties>
</file>